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9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notesSlides/notesSlide7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0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5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6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6"/>
  </p:notesMasterIdLst>
  <p:sldIdLst>
    <p:sldId id="328" r:id="rId2"/>
    <p:sldId id="326" r:id="rId3"/>
    <p:sldId id="366" r:id="rId4"/>
    <p:sldId id="257" r:id="rId5"/>
    <p:sldId id="317" r:id="rId6"/>
    <p:sldId id="269" r:id="rId7"/>
    <p:sldId id="318" r:id="rId8"/>
    <p:sldId id="258" r:id="rId9"/>
    <p:sldId id="356" r:id="rId10"/>
    <p:sldId id="272" r:id="rId11"/>
    <p:sldId id="273" r:id="rId12"/>
    <p:sldId id="358" r:id="rId13"/>
    <p:sldId id="259" r:id="rId14"/>
    <p:sldId id="359" r:id="rId15"/>
    <p:sldId id="313" r:id="rId16"/>
    <p:sldId id="360" r:id="rId17"/>
    <p:sldId id="314" r:id="rId18"/>
    <p:sldId id="281" r:id="rId19"/>
    <p:sldId id="260" r:id="rId20"/>
    <p:sldId id="327" r:id="rId21"/>
    <p:sldId id="330" r:id="rId22"/>
    <p:sldId id="329" r:id="rId23"/>
    <p:sldId id="331" r:id="rId24"/>
    <p:sldId id="332" r:id="rId25"/>
    <p:sldId id="333" r:id="rId26"/>
    <p:sldId id="280" r:id="rId27"/>
    <p:sldId id="284" r:id="rId28"/>
    <p:sldId id="276" r:id="rId29"/>
    <p:sldId id="264" r:id="rId30"/>
    <p:sldId id="262" r:id="rId31"/>
    <p:sldId id="336" r:id="rId32"/>
    <p:sldId id="320" r:id="rId33"/>
    <p:sldId id="321" r:id="rId34"/>
    <p:sldId id="346" r:id="rId35"/>
    <p:sldId id="347" r:id="rId36"/>
    <p:sldId id="348" r:id="rId37"/>
    <p:sldId id="324" r:id="rId38"/>
    <p:sldId id="308" r:id="rId39"/>
    <p:sldId id="337" r:id="rId40"/>
    <p:sldId id="349" r:id="rId41"/>
    <p:sldId id="350" r:id="rId42"/>
    <p:sldId id="363" r:id="rId43"/>
    <p:sldId id="311" r:id="rId44"/>
    <p:sldId id="345" r:id="rId45"/>
    <p:sldId id="352" r:id="rId46"/>
    <p:sldId id="353" r:id="rId47"/>
    <p:sldId id="354" r:id="rId48"/>
    <p:sldId id="310" r:id="rId49"/>
    <p:sldId id="344" r:id="rId50"/>
    <p:sldId id="351" r:id="rId51"/>
    <p:sldId id="312" r:id="rId52"/>
    <p:sldId id="364" r:id="rId53"/>
    <p:sldId id="267" r:id="rId54"/>
    <p:sldId id="365" r:id="rId55"/>
  </p:sldIdLst>
  <p:sldSz cx="12192000" cy="6858000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0DCDD170-E587-4EB9-8040-BB85F89064F3}">
          <p14:sldIdLst>
            <p14:sldId id="328"/>
            <p14:sldId id="326"/>
            <p14:sldId id="366"/>
            <p14:sldId id="257"/>
            <p14:sldId id="317"/>
            <p14:sldId id="269"/>
            <p14:sldId id="318"/>
            <p14:sldId id="258"/>
            <p14:sldId id="356"/>
            <p14:sldId id="272"/>
            <p14:sldId id="273"/>
            <p14:sldId id="358"/>
            <p14:sldId id="259"/>
            <p14:sldId id="359"/>
            <p14:sldId id="313"/>
            <p14:sldId id="360"/>
            <p14:sldId id="314"/>
            <p14:sldId id="281"/>
            <p14:sldId id="260"/>
            <p14:sldId id="327"/>
            <p14:sldId id="330"/>
            <p14:sldId id="329"/>
            <p14:sldId id="331"/>
            <p14:sldId id="332"/>
            <p14:sldId id="333"/>
            <p14:sldId id="280"/>
            <p14:sldId id="284"/>
            <p14:sldId id="276"/>
          </p14:sldIdLst>
        </p14:section>
        <p14:section name="Section sans titre" id="{4C922C5B-687F-4795-81E6-31EE73D5C595}">
          <p14:sldIdLst>
            <p14:sldId id="264"/>
            <p14:sldId id="262"/>
            <p14:sldId id="336"/>
            <p14:sldId id="320"/>
            <p14:sldId id="321"/>
            <p14:sldId id="346"/>
            <p14:sldId id="347"/>
            <p14:sldId id="348"/>
            <p14:sldId id="324"/>
            <p14:sldId id="308"/>
            <p14:sldId id="337"/>
            <p14:sldId id="349"/>
            <p14:sldId id="350"/>
            <p14:sldId id="363"/>
            <p14:sldId id="311"/>
            <p14:sldId id="345"/>
            <p14:sldId id="352"/>
            <p14:sldId id="353"/>
            <p14:sldId id="354"/>
            <p14:sldId id="310"/>
            <p14:sldId id="344"/>
            <p14:sldId id="351"/>
            <p14:sldId id="312"/>
            <p14:sldId id="364"/>
            <p14:sldId id="267"/>
            <p14:sldId id="3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518" autoAdjust="0"/>
    <p:restoredTop sz="94342" autoAdjust="0"/>
  </p:normalViewPr>
  <p:slideViewPr>
    <p:cSldViewPr snapToGrid="0">
      <p:cViewPr varScale="1">
        <p:scale>
          <a:sx n="79" d="100"/>
          <a:sy n="79" d="100"/>
        </p:scale>
        <p:origin x="132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86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2" d="100"/>
        <a:sy n="82" d="100"/>
      </p:scale>
      <p:origin x="0" y="66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7B3DCC-90DA-41F6-A8F7-2CA08ABE3D10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4E0DC610-E3B2-426F-AAAC-13969DD04E99}">
      <dgm:prSet phldrT="[Texte]" custT="1"/>
      <dgm:spPr/>
      <dgm:t>
        <a:bodyPr/>
        <a:lstStyle/>
        <a:p>
          <a:r>
            <a:rPr lang="fr-CA" sz="3000" b="1" baseline="0" dirty="0">
              <a:latin typeface="Arial" panose="020B0604020202020204" pitchFamily="34" charset="0"/>
              <a:cs typeface="Arial" panose="020B0604020202020204" pitchFamily="34" charset="0"/>
            </a:rPr>
            <a:t>Le livre audio </a:t>
          </a:r>
          <a:r>
            <a:rPr lang="fr-CA" sz="1200" b="1" baseline="0" dirty="0">
              <a:latin typeface="Arial" panose="020B0604020202020204" pitchFamily="34" charset="0"/>
              <a:cs typeface="Arial" panose="020B0604020202020204" pitchFamily="34" charset="0"/>
            </a:rPr>
            <a:t>(exemple) </a:t>
          </a:r>
          <a:endParaRPr lang="fr-CA" sz="1200" b="1" dirty="0"/>
        </a:p>
      </dgm:t>
    </dgm:pt>
    <dgm:pt modelId="{9E6923B2-1158-4E04-A7E2-33DFCDEACB9E}" type="sibTrans" cxnId="{DDE0AE33-95B2-41F4-902C-686C3E973F2B}">
      <dgm:prSet/>
      <dgm:spPr/>
      <dgm:t>
        <a:bodyPr/>
        <a:lstStyle/>
        <a:p>
          <a:endParaRPr lang="fr-CA"/>
        </a:p>
      </dgm:t>
    </dgm:pt>
    <dgm:pt modelId="{A21EDA9E-26B1-410B-9607-CAE160AA8AF4}" type="parTrans" cxnId="{DDE0AE33-95B2-41F4-902C-686C3E973F2B}">
      <dgm:prSet/>
      <dgm:spPr/>
      <dgm:t>
        <a:bodyPr/>
        <a:lstStyle/>
        <a:p>
          <a:endParaRPr lang="fr-CA"/>
        </a:p>
      </dgm:t>
    </dgm:pt>
    <dgm:pt modelId="{8CDED092-01A8-4FDC-904F-2AC1BF39D69D}">
      <dgm:prSet phldrT="[Texte]" custT="1"/>
      <dgm:spPr/>
      <dgm:t>
        <a:bodyPr/>
        <a:lstStyle/>
        <a:p>
          <a:r>
            <a:rPr lang="fr-CA" sz="3000" b="1" dirty="0">
              <a:latin typeface="Arial" panose="020B0604020202020204" pitchFamily="34" charset="0"/>
              <a:cs typeface="Arial" panose="020B0604020202020204" pitchFamily="34" charset="0"/>
            </a:rPr>
            <a:t>Le</a:t>
          </a:r>
          <a:r>
            <a:rPr lang="fr-CA" sz="3000" b="1" baseline="0" dirty="0">
              <a:latin typeface="Arial" panose="020B0604020202020204" pitchFamily="34" charset="0"/>
              <a:cs typeface="Arial" panose="020B0604020202020204" pitchFamily="34" charset="0"/>
            </a:rPr>
            <a:t> livre numérique </a:t>
          </a:r>
          <a:r>
            <a:rPr lang="fr-CA" sz="1200" b="1" baseline="0" dirty="0">
              <a:latin typeface="Arial" panose="020B0604020202020204" pitchFamily="34" charset="0"/>
              <a:cs typeface="Arial" panose="020B0604020202020204" pitchFamily="34" charset="0"/>
            </a:rPr>
            <a:t>(exemple)</a:t>
          </a:r>
          <a:endParaRPr lang="fr-CA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425B2B-D67D-4CD5-A6E5-01ED48E55A53}" type="sibTrans" cxnId="{3DFAF755-99C2-49AE-8BB2-97CE8E23540C}">
      <dgm:prSet/>
      <dgm:spPr/>
      <dgm:t>
        <a:bodyPr/>
        <a:lstStyle/>
        <a:p>
          <a:endParaRPr lang="fr-CA"/>
        </a:p>
      </dgm:t>
    </dgm:pt>
    <dgm:pt modelId="{B09EBD22-4945-43CA-AC00-3EF19FB82A69}" type="parTrans" cxnId="{3DFAF755-99C2-49AE-8BB2-97CE8E23540C}">
      <dgm:prSet/>
      <dgm:spPr/>
      <dgm:t>
        <a:bodyPr/>
        <a:lstStyle/>
        <a:p>
          <a:endParaRPr lang="fr-CA"/>
        </a:p>
      </dgm:t>
    </dgm:pt>
    <dgm:pt modelId="{76EF5065-E686-4D90-B97E-4EACAB6A1F35}">
      <dgm:prSet phldrT="[Texte]" custT="1"/>
      <dgm:spPr/>
      <dgm:t>
        <a:bodyPr/>
        <a:lstStyle/>
        <a:p>
          <a:r>
            <a:rPr lang="fr-CA" sz="3000" baseline="0" dirty="0">
              <a:latin typeface="Arial" panose="020B0604020202020204" pitchFamily="34" charset="0"/>
              <a:cs typeface="Arial" panose="020B0604020202020204" pitchFamily="34" charset="0"/>
            </a:rPr>
            <a:t>Le livre audio </a:t>
          </a:r>
        </a:p>
        <a:p>
          <a:r>
            <a:rPr lang="fr-CA" sz="3000" baseline="0" dirty="0" smtClean="0">
              <a:latin typeface="Arial" panose="020B0604020202020204" pitchFamily="34" charset="0"/>
              <a:cs typeface="Arial" panose="020B0604020202020204" pitchFamily="34" charset="0"/>
            </a:rPr>
            <a:t>adapté</a:t>
          </a:r>
          <a:endParaRPr lang="fr-CA" sz="3000" baseline="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fr-CA" sz="3000" baseline="0" dirty="0">
              <a:latin typeface="Arial" panose="020B0604020202020204" pitchFamily="34" charset="0"/>
              <a:cs typeface="Arial" panose="020B0604020202020204" pitchFamily="34" charset="0"/>
            </a:rPr>
            <a:t>Vues et Voix</a:t>
          </a:r>
        </a:p>
      </dgm:t>
    </dgm:pt>
    <dgm:pt modelId="{35E929A5-506A-4B2D-B3DA-04695033D2F5}" type="parTrans" cxnId="{1E89C3AC-D2EB-4C3F-8BEB-19BEE377EBD4}">
      <dgm:prSet/>
      <dgm:spPr/>
      <dgm:t>
        <a:bodyPr/>
        <a:lstStyle/>
        <a:p>
          <a:endParaRPr lang="fr-CA"/>
        </a:p>
      </dgm:t>
    </dgm:pt>
    <dgm:pt modelId="{4421EAB3-928E-47C1-A574-A7A7DFCDA67E}" type="sibTrans" cxnId="{1E89C3AC-D2EB-4C3F-8BEB-19BEE377EBD4}">
      <dgm:prSet/>
      <dgm:spPr/>
      <dgm:t>
        <a:bodyPr/>
        <a:lstStyle/>
        <a:p>
          <a:endParaRPr lang="fr-CA"/>
        </a:p>
      </dgm:t>
    </dgm:pt>
    <dgm:pt modelId="{AE24CB95-6DCA-4B10-8DCE-F22BC0E506C5}" type="pres">
      <dgm:prSet presAssocID="{FE7B3DCC-90DA-41F6-A8F7-2CA08ABE3D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474AB1C-1545-43C9-941E-6BEEE9E92F8B}" type="pres">
      <dgm:prSet presAssocID="{4E0DC610-E3B2-426F-AAAC-13969DD04E99}" presName="Name8" presStyleCnt="0"/>
      <dgm:spPr/>
    </dgm:pt>
    <dgm:pt modelId="{55A48B06-7F69-4006-8421-F6D8C45B7E09}" type="pres">
      <dgm:prSet presAssocID="{4E0DC610-E3B2-426F-AAAC-13969DD04E99}" presName="level" presStyleLbl="node1" presStyleIdx="0" presStyleCnt="3" custScaleX="97083" custScaleY="38108" custLinFactNeighborX="0" custLinFactNeighborY="2895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4AE8563-8C93-4ECA-BA43-6BF81EBCB49A}" type="pres">
      <dgm:prSet presAssocID="{4E0DC610-E3B2-426F-AAAC-13969DD04E9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571FAB4-0F5A-4609-8B10-D67C4A94BB33}" type="pres">
      <dgm:prSet presAssocID="{8CDED092-01A8-4FDC-904F-2AC1BF39D69D}" presName="Name8" presStyleCnt="0"/>
      <dgm:spPr/>
    </dgm:pt>
    <dgm:pt modelId="{54E2CD97-86F7-49EF-BE69-15BBEFCFD74E}" type="pres">
      <dgm:prSet presAssocID="{8CDED092-01A8-4FDC-904F-2AC1BF39D69D}" presName="level" presStyleLbl="node1" presStyleIdx="1" presStyleCnt="3" custScaleX="170852" custScaleY="30387" custLinFactNeighborX="0" custLinFactNeighborY="-3347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3304DE8-EA04-4C81-BBF8-FCBD0E1D4DB7}" type="pres">
      <dgm:prSet presAssocID="{8CDED092-01A8-4FDC-904F-2AC1BF39D69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2C16C09-9F73-444F-8FC0-20DD8AEC801D}" type="pres">
      <dgm:prSet presAssocID="{76EF5065-E686-4D90-B97E-4EACAB6A1F35}" presName="Name8" presStyleCnt="0"/>
      <dgm:spPr/>
    </dgm:pt>
    <dgm:pt modelId="{A6BDDA12-3EC3-418B-AD44-4A1C1D500AAE}" type="pres">
      <dgm:prSet presAssocID="{76EF5065-E686-4D90-B97E-4EACAB6A1F35}" presName="level" presStyleLbl="node1" presStyleIdx="2" presStyleCnt="3" custScaleX="150122" custScaleY="50740" custLinFactNeighborX="0" custLinFactNeighborY="-130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55A7BD-7495-44C5-8F0E-A67355D3F5A8}" type="pres">
      <dgm:prSet presAssocID="{76EF5065-E686-4D90-B97E-4EACAB6A1F3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E21DF9C-071A-43D0-9301-AB49DECBA977}" type="presOf" srcId="{FE7B3DCC-90DA-41F6-A8F7-2CA08ABE3D10}" destId="{AE24CB95-6DCA-4B10-8DCE-F22BC0E506C5}" srcOrd="0" destOrd="0" presId="urn:microsoft.com/office/officeart/2005/8/layout/pyramid3"/>
    <dgm:cxn modelId="{615F85BD-04C7-4394-BBA0-1B3302A16800}" type="presOf" srcId="{8CDED092-01A8-4FDC-904F-2AC1BF39D69D}" destId="{54E2CD97-86F7-49EF-BE69-15BBEFCFD74E}" srcOrd="0" destOrd="0" presId="urn:microsoft.com/office/officeart/2005/8/layout/pyramid3"/>
    <dgm:cxn modelId="{1B311A9F-EC0B-474E-90EB-BFFF50292547}" type="presOf" srcId="{8CDED092-01A8-4FDC-904F-2AC1BF39D69D}" destId="{A3304DE8-EA04-4C81-BBF8-FCBD0E1D4DB7}" srcOrd="1" destOrd="0" presId="urn:microsoft.com/office/officeart/2005/8/layout/pyramid3"/>
    <dgm:cxn modelId="{1E89C3AC-D2EB-4C3F-8BEB-19BEE377EBD4}" srcId="{FE7B3DCC-90DA-41F6-A8F7-2CA08ABE3D10}" destId="{76EF5065-E686-4D90-B97E-4EACAB6A1F35}" srcOrd="2" destOrd="0" parTransId="{35E929A5-506A-4B2D-B3DA-04695033D2F5}" sibTransId="{4421EAB3-928E-47C1-A574-A7A7DFCDA67E}"/>
    <dgm:cxn modelId="{DDAE585B-B0D9-486C-8DF7-15D1D811A051}" type="presOf" srcId="{76EF5065-E686-4D90-B97E-4EACAB6A1F35}" destId="{EC55A7BD-7495-44C5-8F0E-A67355D3F5A8}" srcOrd="1" destOrd="0" presId="urn:microsoft.com/office/officeart/2005/8/layout/pyramid3"/>
    <dgm:cxn modelId="{93025ED3-D684-4C61-B786-42CCF127E81E}" type="presOf" srcId="{4E0DC610-E3B2-426F-AAAC-13969DD04E99}" destId="{55A48B06-7F69-4006-8421-F6D8C45B7E09}" srcOrd="0" destOrd="0" presId="urn:microsoft.com/office/officeart/2005/8/layout/pyramid3"/>
    <dgm:cxn modelId="{3DFAF755-99C2-49AE-8BB2-97CE8E23540C}" srcId="{FE7B3DCC-90DA-41F6-A8F7-2CA08ABE3D10}" destId="{8CDED092-01A8-4FDC-904F-2AC1BF39D69D}" srcOrd="1" destOrd="0" parTransId="{B09EBD22-4945-43CA-AC00-3EF19FB82A69}" sibTransId="{0A425B2B-D67D-4CD5-A6E5-01ED48E55A53}"/>
    <dgm:cxn modelId="{DDE0AE33-95B2-41F4-902C-686C3E973F2B}" srcId="{FE7B3DCC-90DA-41F6-A8F7-2CA08ABE3D10}" destId="{4E0DC610-E3B2-426F-AAAC-13969DD04E99}" srcOrd="0" destOrd="0" parTransId="{A21EDA9E-26B1-410B-9607-CAE160AA8AF4}" sibTransId="{9E6923B2-1158-4E04-A7E2-33DFCDEACB9E}"/>
    <dgm:cxn modelId="{BE97DE15-794E-44E9-A06B-95CA69A70062}" type="presOf" srcId="{4E0DC610-E3B2-426F-AAAC-13969DD04E99}" destId="{84AE8563-8C93-4ECA-BA43-6BF81EBCB49A}" srcOrd="1" destOrd="0" presId="urn:microsoft.com/office/officeart/2005/8/layout/pyramid3"/>
    <dgm:cxn modelId="{2E284785-D385-4C51-AB46-455EF5BD7474}" type="presOf" srcId="{76EF5065-E686-4D90-B97E-4EACAB6A1F35}" destId="{A6BDDA12-3EC3-418B-AD44-4A1C1D500AAE}" srcOrd="0" destOrd="0" presId="urn:microsoft.com/office/officeart/2005/8/layout/pyramid3"/>
    <dgm:cxn modelId="{401B1A5E-80A8-4AC2-9111-D0D254A637CA}" type="presParOf" srcId="{AE24CB95-6DCA-4B10-8DCE-F22BC0E506C5}" destId="{E474AB1C-1545-43C9-941E-6BEEE9E92F8B}" srcOrd="0" destOrd="0" presId="urn:microsoft.com/office/officeart/2005/8/layout/pyramid3"/>
    <dgm:cxn modelId="{AECC4316-FAB5-4FB1-AF24-444EE4878CCD}" type="presParOf" srcId="{E474AB1C-1545-43C9-941E-6BEEE9E92F8B}" destId="{55A48B06-7F69-4006-8421-F6D8C45B7E09}" srcOrd="0" destOrd="0" presId="urn:microsoft.com/office/officeart/2005/8/layout/pyramid3"/>
    <dgm:cxn modelId="{0BC41BB7-480D-4001-832B-5928B32DDCDB}" type="presParOf" srcId="{E474AB1C-1545-43C9-941E-6BEEE9E92F8B}" destId="{84AE8563-8C93-4ECA-BA43-6BF81EBCB49A}" srcOrd="1" destOrd="0" presId="urn:microsoft.com/office/officeart/2005/8/layout/pyramid3"/>
    <dgm:cxn modelId="{8F4DC305-3044-4730-8F32-3723ABBE312C}" type="presParOf" srcId="{AE24CB95-6DCA-4B10-8DCE-F22BC0E506C5}" destId="{A571FAB4-0F5A-4609-8B10-D67C4A94BB33}" srcOrd="1" destOrd="0" presId="urn:microsoft.com/office/officeart/2005/8/layout/pyramid3"/>
    <dgm:cxn modelId="{597435D6-34F3-4524-9972-04102F7744B1}" type="presParOf" srcId="{A571FAB4-0F5A-4609-8B10-D67C4A94BB33}" destId="{54E2CD97-86F7-49EF-BE69-15BBEFCFD74E}" srcOrd="0" destOrd="0" presId="urn:microsoft.com/office/officeart/2005/8/layout/pyramid3"/>
    <dgm:cxn modelId="{A997839C-AB4F-45CD-95DC-60AF8BCA9BFE}" type="presParOf" srcId="{A571FAB4-0F5A-4609-8B10-D67C4A94BB33}" destId="{A3304DE8-EA04-4C81-BBF8-FCBD0E1D4DB7}" srcOrd="1" destOrd="0" presId="urn:microsoft.com/office/officeart/2005/8/layout/pyramid3"/>
    <dgm:cxn modelId="{2988EABC-8A6B-4410-AA42-A8F4D68EDDC2}" type="presParOf" srcId="{AE24CB95-6DCA-4B10-8DCE-F22BC0E506C5}" destId="{52C16C09-9F73-444F-8FC0-20DD8AEC801D}" srcOrd="2" destOrd="0" presId="urn:microsoft.com/office/officeart/2005/8/layout/pyramid3"/>
    <dgm:cxn modelId="{6BA82C3E-5505-4023-BBC8-25D96DE98FA6}" type="presParOf" srcId="{52C16C09-9F73-444F-8FC0-20DD8AEC801D}" destId="{A6BDDA12-3EC3-418B-AD44-4A1C1D500AAE}" srcOrd="0" destOrd="0" presId="urn:microsoft.com/office/officeart/2005/8/layout/pyramid3"/>
    <dgm:cxn modelId="{A0019562-D011-4A54-87E8-75B084A0D3F5}" type="presParOf" srcId="{52C16C09-9F73-444F-8FC0-20DD8AEC801D}" destId="{EC55A7BD-7495-44C5-8F0E-A67355D3F5A8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EA8235-7D8D-4A03-97AD-7CBB97FC825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FEC7F52-F7F6-4450-874C-E98FE876E4D4}">
      <dgm:prSet phldrT="[Texte]" custT="1"/>
      <dgm:spPr/>
      <dgm:t>
        <a:bodyPr/>
        <a:lstStyle/>
        <a:p>
          <a:r>
            <a:rPr lang="fr-FR" sz="2000" b="1" dirty="0">
              <a:latin typeface="Arial" panose="020B0604020202020204" pitchFamily="34" charset="0"/>
              <a:cs typeface="Arial" panose="020B0604020202020204" pitchFamily="34" charset="0"/>
            </a:rPr>
            <a:t>Inscription </a:t>
          </a:r>
          <a:r>
            <a:rPr lang="fr-FR" sz="2000" b="1" dirty="0" smtClean="0">
              <a:latin typeface="Arial" panose="020B0604020202020204" pitchFamily="34" charset="0"/>
              <a:cs typeface="Arial" panose="020B0604020202020204" pitchFamily="34" charset="0"/>
            </a:rPr>
            <a:t>Service </a:t>
          </a:r>
          <a:r>
            <a:rPr lang="fr-FR" sz="2000" b="1" dirty="0">
              <a:latin typeface="Arial" panose="020B0604020202020204" pitchFamily="34" charset="0"/>
              <a:cs typeface="Arial" panose="020B0604020202020204" pitchFamily="34" charset="0"/>
            </a:rPr>
            <a:t>à distance SQLA</a:t>
          </a:r>
        </a:p>
      </dgm:t>
    </dgm:pt>
    <dgm:pt modelId="{048CEE46-7515-4634-B254-54C48C6911C4}" type="parTrans" cxnId="{2BBCDA92-9CC7-4CF7-9925-5BCA4AA0C9A3}">
      <dgm:prSet/>
      <dgm:spPr/>
      <dgm:t>
        <a:bodyPr/>
        <a:lstStyle/>
        <a:p>
          <a:endParaRPr lang="fr-FR"/>
        </a:p>
      </dgm:t>
    </dgm:pt>
    <dgm:pt modelId="{25AF2594-6E5E-47AF-97B2-2E1E06CC4D57}" type="sibTrans" cxnId="{2BBCDA92-9CC7-4CF7-9925-5BCA4AA0C9A3}">
      <dgm:prSet/>
      <dgm:spPr/>
      <dgm:t>
        <a:bodyPr/>
        <a:lstStyle/>
        <a:p>
          <a:endParaRPr lang="fr-FR"/>
        </a:p>
      </dgm:t>
    </dgm:pt>
    <dgm:pt modelId="{46D6810E-9EF9-491B-8F05-42E82CC1A7FC}">
      <dgm:prSet phldrT="[Texte]" custT="1"/>
      <dgm:spPr/>
      <dgm:t>
        <a:bodyPr/>
        <a:lstStyle/>
        <a:p>
          <a:r>
            <a:rPr lang="fr-FR" sz="2000" b="1" dirty="0">
              <a:latin typeface="Arial" panose="020B0604020202020204" pitchFamily="34" charset="0"/>
              <a:cs typeface="Arial" panose="020B0604020202020204" pitchFamily="34" charset="0"/>
            </a:rPr>
            <a:t>Obtention</a:t>
          </a:r>
        </a:p>
        <a:p>
          <a:r>
            <a:rPr lang="fr-FR" sz="2000" b="1" dirty="0">
              <a:latin typeface="Arial" panose="020B0604020202020204" pitchFamily="34" charset="0"/>
              <a:cs typeface="Arial" panose="020B0604020202020204" pitchFamily="34" charset="0"/>
            </a:rPr>
            <a:t> d’un code d’usager</a:t>
          </a:r>
        </a:p>
      </dgm:t>
    </dgm:pt>
    <dgm:pt modelId="{B30EC45B-DDA3-4621-8A76-2923D40A4C4D}" type="parTrans" cxnId="{26A96A56-B5E9-46B8-9030-8C3C06F971C4}">
      <dgm:prSet/>
      <dgm:spPr/>
      <dgm:t>
        <a:bodyPr/>
        <a:lstStyle/>
        <a:p>
          <a:endParaRPr lang="fr-FR"/>
        </a:p>
      </dgm:t>
    </dgm:pt>
    <dgm:pt modelId="{85BB73F7-4643-429F-9EAC-770C8CA62B52}" type="sibTrans" cxnId="{26A96A56-B5E9-46B8-9030-8C3C06F971C4}">
      <dgm:prSet/>
      <dgm:spPr/>
      <dgm:t>
        <a:bodyPr/>
        <a:lstStyle/>
        <a:p>
          <a:endParaRPr lang="fr-FR"/>
        </a:p>
      </dgm:t>
    </dgm:pt>
    <dgm:pt modelId="{3818335F-B76F-49F5-BA31-F026949758E7}">
      <dgm:prSet phldrT="[Texte]" custT="1"/>
      <dgm:spPr/>
      <dgm:t>
        <a:bodyPr/>
        <a:lstStyle/>
        <a:p>
          <a:r>
            <a:rPr lang="fr-FR" sz="2000" b="1" dirty="0">
              <a:latin typeface="Arial" panose="020B0604020202020204" pitchFamily="34" charset="0"/>
              <a:cs typeface="Arial" panose="020B0604020202020204" pitchFamily="34" charset="0"/>
            </a:rPr>
            <a:t>Inscription au  Centre d’accès équitable aux bibliothèques (CAÉB) services aux enseignants avec le code usager  du SQLA</a:t>
          </a:r>
        </a:p>
      </dgm:t>
    </dgm:pt>
    <dgm:pt modelId="{2470D67D-D710-49A3-B19C-FE4CD9A1FACD}" type="parTrans" cxnId="{97DD2757-B65D-4D74-8083-9FCB9C763F43}">
      <dgm:prSet/>
      <dgm:spPr/>
      <dgm:t>
        <a:bodyPr/>
        <a:lstStyle/>
        <a:p>
          <a:endParaRPr lang="fr-FR"/>
        </a:p>
      </dgm:t>
    </dgm:pt>
    <dgm:pt modelId="{3197D772-2993-4D8A-A390-036EA55EEA18}" type="sibTrans" cxnId="{97DD2757-B65D-4D74-8083-9FCB9C763F43}">
      <dgm:prSet/>
      <dgm:spPr/>
      <dgm:t>
        <a:bodyPr/>
        <a:lstStyle/>
        <a:p>
          <a:endParaRPr lang="fr-FR"/>
        </a:p>
      </dgm:t>
    </dgm:pt>
    <dgm:pt modelId="{9D994419-1CBA-4C0B-A212-44E7A5DFD7E3}" type="pres">
      <dgm:prSet presAssocID="{92EA8235-7D8D-4A03-97AD-7CBB97FC825C}" presName="Name0" presStyleCnt="0">
        <dgm:presLayoutVars>
          <dgm:dir/>
          <dgm:resizeHandles val="exact"/>
        </dgm:presLayoutVars>
      </dgm:prSet>
      <dgm:spPr/>
    </dgm:pt>
    <dgm:pt modelId="{6F1C3072-0EB0-4630-A3C8-34E9E8197039}" type="pres">
      <dgm:prSet presAssocID="{3FEC7F52-F7F6-4450-874C-E98FE876E4D4}" presName="node" presStyleLbl="node1" presStyleIdx="0" presStyleCnt="3" custScaleX="119995" custScaleY="12912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5D8942F-C946-45B3-9C51-35BC312A2D2E}" type="pres">
      <dgm:prSet presAssocID="{25AF2594-6E5E-47AF-97B2-2E1E06CC4D57}" presName="sibTrans" presStyleLbl="sibTrans2D1" presStyleIdx="0" presStyleCnt="2"/>
      <dgm:spPr/>
      <dgm:t>
        <a:bodyPr/>
        <a:lstStyle/>
        <a:p>
          <a:endParaRPr lang="fr-FR"/>
        </a:p>
      </dgm:t>
    </dgm:pt>
    <dgm:pt modelId="{D5858387-FDFC-4A09-AE0D-B7EC2528653F}" type="pres">
      <dgm:prSet presAssocID="{25AF2594-6E5E-47AF-97B2-2E1E06CC4D57}" presName="connectorText" presStyleLbl="sibTrans2D1" presStyleIdx="0" presStyleCnt="2"/>
      <dgm:spPr/>
      <dgm:t>
        <a:bodyPr/>
        <a:lstStyle/>
        <a:p>
          <a:endParaRPr lang="fr-FR"/>
        </a:p>
      </dgm:t>
    </dgm:pt>
    <dgm:pt modelId="{44B3AE39-DB56-4D21-878B-6CA2C57DEF62}" type="pres">
      <dgm:prSet presAssocID="{46D6810E-9EF9-491B-8F05-42E82CC1A7FC}" presName="node" presStyleLbl="node1" presStyleIdx="1" presStyleCnt="3" custScaleX="136464" custScaleY="12163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564CC34-130B-4D56-B076-2A400D3B014E}" type="pres">
      <dgm:prSet presAssocID="{85BB73F7-4643-429F-9EAC-770C8CA62B52}" presName="sibTrans" presStyleLbl="sibTrans2D1" presStyleIdx="1" presStyleCnt="2"/>
      <dgm:spPr/>
      <dgm:t>
        <a:bodyPr/>
        <a:lstStyle/>
        <a:p>
          <a:endParaRPr lang="fr-FR"/>
        </a:p>
      </dgm:t>
    </dgm:pt>
    <dgm:pt modelId="{DB0BDAA9-877B-4968-9CAA-2B0B45310163}" type="pres">
      <dgm:prSet presAssocID="{85BB73F7-4643-429F-9EAC-770C8CA62B52}" presName="connectorText" presStyleLbl="sibTrans2D1" presStyleIdx="1" presStyleCnt="2"/>
      <dgm:spPr/>
      <dgm:t>
        <a:bodyPr/>
        <a:lstStyle/>
        <a:p>
          <a:endParaRPr lang="fr-FR"/>
        </a:p>
      </dgm:t>
    </dgm:pt>
    <dgm:pt modelId="{F6D50850-C661-48E4-B2CC-FE3A30B01AEA}" type="pres">
      <dgm:prSet presAssocID="{3818335F-B76F-49F5-BA31-F026949758E7}" presName="node" presStyleLbl="node1" presStyleIdx="2" presStyleCnt="3" custScaleX="117370" custScaleY="11593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E8ABE48-AE7E-418D-A02A-E601A70BFE87}" type="presOf" srcId="{46D6810E-9EF9-491B-8F05-42E82CC1A7FC}" destId="{44B3AE39-DB56-4D21-878B-6CA2C57DEF62}" srcOrd="0" destOrd="0" presId="urn:microsoft.com/office/officeart/2005/8/layout/process1"/>
    <dgm:cxn modelId="{1BCDE5D3-9EB2-4869-9629-6D7214AA5B31}" type="presOf" srcId="{25AF2594-6E5E-47AF-97B2-2E1E06CC4D57}" destId="{D5858387-FDFC-4A09-AE0D-B7EC2528653F}" srcOrd="1" destOrd="0" presId="urn:microsoft.com/office/officeart/2005/8/layout/process1"/>
    <dgm:cxn modelId="{C58AA21D-036F-4179-9F7B-A1B95CF5A7C9}" type="presOf" srcId="{85BB73F7-4643-429F-9EAC-770C8CA62B52}" destId="{F564CC34-130B-4D56-B076-2A400D3B014E}" srcOrd="0" destOrd="0" presId="urn:microsoft.com/office/officeart/2005/8/layout/process1"/>
    <dgm:cxn modelId="{FF6D81D3-3CB9-4494-B482-A946F7458AA0}" type="presOf" srcId="{92EA8235-7D8D-4A03-97AD-7CBB97FC825C}" destId="{9D994419-1CBA-4C0B-A212-44E7A5DFD7E3}" srcOrd="0" destOrd="0" presId="urn:microsoft.com/office/officeart/2005/8/layout/process1"/>
    <dgm:cxn modelId="{97DD2757-B65D-4D74-8083-9FCB9C763F43}" srcId="{92EA8235-7D8D-4A03-97AD-7CBB97FC825C}" destId="{3818335F-B76F-49F5-BA31-F026949758E7}" srcOrd="2" destOrd="0" parTransId="{2470D67D-D710-49A3-B19C-FE4CD9A1FACD}" sibTransId="{3197D772-2993-4D8A-A390-036EA55EEA18}"/>
    <dgm:cxn modelId="{D4F0396A-FFF9-4B64-BA22-C4B0FB7D5799}" type="presOf" srcId="{3818335F-B76F-49F5-BA31-F026949758E7}" destId="{F6D50850-C661-48E4-B2CC-FE3A30B01AEA}" srcOrd="0" destOrd="0" presId="urn:microsoft.com/office/officeart/2005/8/layout/process1"/>
    <dgm:cxn modelId="{26A96A56-B5E9-46B8-9030-8C3C06F971C4}" srcId="{92EA8235-7D8D-4A03-97AD-7CBB97FC825C}" destId="{46D6810E-9EF9-491B-8F05-42E82CC1A7FC}" srcOrd="1" destOrd="0" parTransId="{B30EC45B-DDA3-4621-8A76-2923D40A4C4D}" sibTransId="{85BB73F7-4643-429F-9EAC-770C8CA62B52}"/>
    <dgm:cxn modelId="{2BBCDA92-9CC7-4CF7-9925-5BCA4AA0C9A3}" srcId="{92EA8235-7D8D-4A03-97AD-7CBB97FC825C}" destId="{3FEC7F52-F7F6-4450-874C-E98FE876E4D4}" srcOrd="0" destOrd="0" parTransId="{048CEE46-7515-4634-B254-54C48C6911C4}" sibTransId="{25AF2594-6E5E-47AF-97B2-2E1E06CC4D57}"/>
    <dgm:cxn modelId="{A95B1DDB-B2DA-4967-8247-C4525AE0084F}" type="presOf" srcId="{85BB73F7-4643-429F-9EAC-770C8CA62B52}" destId="{DB0BDAA9-877B-4968-9CAA-2B0B45310163}" srcOrd="1" destOrd="0" presId="urn:microsoft.com/office/officeart/2005/8/layout/process1"/>
    <dgm:cxn modelId="{42E6D64C-0E0D-4E66-95AD-0BD5BEB50DB7}" type="presOf" srcId="{3FEC7F52-F7F6-4450-874C-E98FE876E4D4}" destId="{6F1C3072-0EB0-4630-A3C8-34E9E8197039}" srcOrd="0" destOrd="0" presId="urn:microsoft.com/office/officeart/2005/8/layout/process1"/>
    <dgm:cxn modelId="{DFB7F6D2-6BF9-4D70-9288-47BA6A429013}" type="presOf" srcId="{25AF2594-6E5E-47AF-97B2-2E1E06CC4D57}" destId="{05D8942F-C946-45B3-9C51-35BC312A2D2E}" srcOrd="0" destOrd="0" presId="urn:microsoft.com/office/officeart/2005/8/layout/process1"/>
    <dgm:cxn modelId="{2CA27A2F-F12F-4AE7-BB60-93B9EDB90B04}" type="presParOf" srcId="{9D994419-1CBA-4C0B-A212-44E7A5DFD7E3}" destId="{6F1C3072-0EB0-4630-A3C8-34E9E8197039}" srcOrd="0" destOrd="0" presId="urn:microsoft.com/office/officeart/2005/8/layout/process1"/>
    <dgm:cxn modelId="{46FA4271-0DAF-4C8C-B6BB-E3C57205E1E4}" type="presParOf" srcId="{9D994419-1CBA-4C0B-A212-44E7A5DFD7E3}" destId="{05D8942F-C946-45B3-9C51-35BC312A2D2E}" srcOrd="1" destOrd="0" presId="urn:microsoft.com/office/officeart/2005/8/layout/process1"/>
    <dgm:cxn modelId="{418FFB29-046F-4004-B7DC-EC0DE7659F2D}" type="presParOf" srcId="{05D8942F-C946-45B3-9C51-35BC312A2D2E}" destId="{D5858387-FDFC-4A09-AE0D-B7EC2528653F}" srcOrd="0" destOrd="0" presId="urn:microsoft.com/office/officeart/2005/8/layout/process1"/>
    <dgm:cxn modelId="{833F880D-4501-4D13-85ED-1A0F1905EB29}" type="presParOf" srcId="{9D994419-1CBA-4C0B-A212-44E7A5DFD7E3}" destId="{44B3AE39-DB56-4D21-878B-6CA2C57DEF62}" srcOrd="2" destOrd="0" presId="urn:microsoft.com/office/officeart/2005/8/layout/process1"/>
    <dgm:cxn modelId="{091D339C-FFED-48E9-AD45-8D5E39EF1104}" type="presParOf" srcId="{9D994419-1CBA-4C0B-A212-44E7A5DFD7E3}" destId="{F564CC34-130B-4D56-B076-2A400D3B014E}" srcOrd="3" destOrd="0" presId="urn:microsoft.com/office/officeart/2005/8/layout/process1"/>
    <dgm:cxn modelId="{FE6B5D84-BCAE-4381-8585-E80667C37537}" type="presParOf" srcId="{F564CC34-130B-4D56-B076-2A400D3B014E}" destId="{DB0BDAA9-877B-4968-9CAA-2B0B45310163}" srcOrd="0" destOrd="0" presId="urn:microsoft.com/office/officeart/2005/8/layout/process1"/>
    <dgm:cxn modelId="{B2A19A30-CE48-418F-B679-930F19698D50}" type="presParOf" srcId="{9D994419-1CBA-4C0B-A212-44E7A5DFD7E3}" destId="{F6D50850-C661-48E4-B2CC-FE3A30B01AE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A48B06-7F69-4006-8421-F6D8C45B7E09}">
      <dsp:nvSpPr>
        <dsp:cNvPr id="0" name=""/>
        <dsp:cNvSpPr/>
      </dsp:nvSpPr>
      <dsp:spPr>
        <a:xfrm rot="10800000">
          <a:off x="118546" y="1315867"/>
          <a:ext cx="7890906" cy="1731828"/>
        </a:xfrm>
        <a:prstGeom prst="trapezoid">
          <a:avLst>
            <a:gd name="adj" fmla="val 7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3000" b="1" kern="1200" baseline="0" dirty="0">
              <a:latin typeface="Arial" panose="020B0604020202020204" pitchFamily="34" charset="0"/>
              <a:cs typeface="Arial" panose="020B0604020202020204" pitchFamily="34" charset="0"/>
            </a:rPr>
            <a:t>Le livre audio </a:t>
          </a:r>
          <a:r>
            <a:rPr lang="fr-CA" sz="1200" b="1" kern="1200" baseline="0" dirty="0">
              <a:latin typeface="Arial" panose="020B0604020202020204" pitchFamily="34" charset="0"/>
              <a:cs typeface="Arial" panose="020B0604020202020204" pitchFamily="34" charset="0"/>
            </a:rPr>
            <a:t>(exemple) </a:t>
          </a:r>
          <a:endParaRPr lang="fr-CA" sz="1200" b="1" kern="1200" dirty="0"/>
        </a:p>
      </dsp:txBody>
      <dsp:txXfrm rot="-10800000">
        <a:off x="1499455" y="1315867"/>
        <a:ext cx="5129089" cy="1731828"/>
      </dsp:txXfrm>
    </dsp:sp>
    <dsp:sp modelId="{54E2CD97-86F7-49EF-BE69-15BBEFCFD74E}">
      <dsp:nvSpPr>
        <dsp:cNvPr id="0" name=""/>
        <dsp:cNvSpPr/>
      </dsp:nvSpPr>
      <dsp:spPr>
        <a:xfrm rot="10800000">
          <a:off x="-660277" y="210684"/>
          <a:ext cx="9448555" cy="1380945"/>
        </a:xfrm>
        <a:prstGeom prst="trapezoid">
          <a:avLst>
            <a:gd name="adj" fmla="val 7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3000" b="1" kern="1200" dirty="0">
              <a:latin typeface="Arial" panose="020B0604020202020204" pitchFamily="34" charset="0"/>
              <a:cs typeface="Arial" panose="020B0604020202020204" pitchFamily="34" charset="0"/>
            </a:rPr>
            <a:t>Le</a:t>
          </a:r>
          <a:r>
            <a:rPr lang="fr-CA" sz="3000" b="1" kern="1200" baseline="0" dirty="0">
              <a:latin typeface="Arial" panose="020B0604020202020204" pitchFamily="34" charset="0"/>
              <a:cs typeface="Arial" panose="020B0604020202020204" pitchFamily="34" charset="0"/>
            </a:rPr>
            <a:t> livre numérique </a:t>
          </a:r>
          <a:r>
            <a:rPr lang="fr-CA" sz="1200" b="1" kern="1200" baseline="0" dirty="0">
              <a:latin typeface="Arial" panose="020B0604020202020204" pitchFamily="34" charset="0"/>
              <a:cs typeface="Arial" panose="020B0604020202020204" pitchFamily="34" charset="0"/>
            </a:rPr>
            <a:t>(exemple)</a:t>
          </a:r>
          <a:endParaRPr lang="fr-CA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10800000">
        <a:off x="993219" y="210684"/>
        <a:ext cx="6141561" cy="1380945"/>
      </dsp:txXfrm>
    </dsp:sp>
    <dsp:sp modelId="{A6BDDA12-3EC3-418B-AD44-4A1C1D500AAE}">
      <dsp:nvSpPr>
        <dsp:cNvPr id="0" name=""/>
        <dsp:cNvSpPr/>
      </dsp:nvSpPr>
      <dsp:spPr>
        <a:xfrm rot="10800000">
          <a:off x="1467760" y="3053513"/>
          <a:ext cx="5192478" cy="2305893"/>
        </a:xfrm>
        <a:prstGeom prst="trapezoid">
          <a:avLst>
            <a:gd name="adj" fmla="val 7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3000" kern="1200" baseline="0" dirty="0">
              <a:latin typeface="Arial" panose="020B0604020202020204" pitchFamily="34" charset="0"/>
              <a:cs typeface="Arial" panose="020B0604020202020204" pitchFamily="34" charset="0"/>
            </a:rPr>
            <a:t>Le livre audio 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300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adapté</a:t>
          </a:r>
          <a:endParaRPr lang="fr-CA" sz="3000" kern="1200" baseline="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3000" kern="1200" baseline="0" dirty="0">
              <a:latin typeface="Arial" panose="020B0604020202020204" pitchFamily="34" charset="0"/>
              <a:cs typeface="Arial" panose="020B0604020202020204" pitchFamily="34" charset="0"/>
            </a:rPr>
            <a:t>Vues et Voix</a:t>
          </a:r>
        </a:p>
      </dsp:txBody>
      <dsp:txXfrm rot="-10800000">
        <a:off x="1467760" y="3053513"/>
        <a:ext cx="5192478" cy="23058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1C3072-0EB0-4630-A3C8-34E9E8197039}">
      <dsp:nvSpPr>
        <dsp:cNvPr id="0" name=""/>
        <dsp:cNvSpPr/>
      </dsp:nvSpPr>
      <dsp:spPr>
        <a:xfrm>
          <a:off x="7527" y="677656"/>
          <a:ext cx="2520008" cy="31149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>
              <a:latin typeface="Arial" panose="020B0604020202020204" pitchFamily="34" charset="0"/>
              <a:cs typeface="Arial" panose="020B0604020202020204" pitchFamily="34" charset="0"/>
            </a:rPr>
            <a:t>Inscription </a:t>
          </a:r>
          <a:r>
            <a:rPr lang="fr-FR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Service </a:t>
          </a:r>
          <a:r>
            <a:rPr lang="fr-FR" sz="2000" b="1" kern="1200" dirty="0">
              <a:latin typeface="Arial" panose="020B0604020202020204" pitchFamily="34" charset="0"/>
              <a:cs typeface="Arial" panose="020B0604020202020204" pitchFamily="34" charset="0"/>
            </a:rPr>
            <a:t>à distance SQLA</a:t>
          </a:r>
        </a:p>
      </dsp:txBody>
      <dsp:txXfrm>
        <a:off x="81336" y="751465"/>
        <a:ext cx="2372390" cy="2967333"/>
      </dsp:txXfrm>
    </dsp:sp>
    <dsp:sp modelId="{05D8942F-C946-45B3-9C51-35BC312A2D2E}">
      <dsp:nvSpPr>
        <dsp:cNvPr id="0" name=""/>
        <dsp:cNvSpPr/>
      </dsp:nvSpPr>
      <dsp:spPr>
        <a:xfrm>
          <a:off x="2737545" y="1974720"/>
          <a:ext cx="445220" cy="5208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200" kern="1200"/>
        </a:p>
      </dsp:txBody>
      <dsp:txXfrm>
        <a:off x="2737545" y="2078885"/>
        <a:ext cx="311654" cy="312493"/>
      </dsp:txXfrm>
    </dsp:sp>
    <dsp:sp modelId="{44B3AE39-DB56-4D21-878B-6CA2C57DEF62}">
      <dsp:nvSpPr>
        <dsp:cNvPr id="0" name=""/>
        <dsp:cNvSpPr/>
      </dsp:nvSpPr>
      <dsp:spPr>
        <a:xfrm>
          <a:off x="3367574" y="768056"/>
          <a:ext cx="2865873" cy="29341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>
              <a:latin typeface="Arial" panose="020B0604020202020204" pitchFamily="34" charset="0"/>
              <a:cs typeface="Arial" panose="020B0604020202020204" pitchFamily="34" charset="0"/>
            </a:rPr>
            <a:t>Obtention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>
              <a:latin typeface="Arial" panose="020B0604020202020204" pitchFamily="34" charset="0"/>
              <a:cs typeface="Arial" panose="020B0604020202020204" pitchFamily="34" charset="0"/>
            </a:rPr>
            <a:t> d’un code d’usager</a:t>
          </a:r>
        </a:p>
      </dsp:txBody>
      <dsp:txXfrm>
        <a:off x="3451513" y="851995"/>
        <a:ext cx="2697995" cy="2766273"/>
      </dsp:txXfrm>
    </dsp:sp>
    <dsp:sp modelId="{F564CC34-130B-4D56-B076-2A400D3B014E}">
      <dsp:nvSpPr>
        <dsp:cNvPr id="0" name=""/>
        <dsp:cNvSpPr/>
      </dsp:nvSpPr>
      <dsp:spPr>
        <a:xfrm>
          <a:off x="6443456" y="1974720"/>
          <a:ext cx="445220" cy="5208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200" kern="1200"/>
        </a:p>
      </dsp:txBody>
      <dsp:txXfrm>
        <a:off x="6443456" y="2078885"/>
        <a:ext cx="311654" cy="312493"/>
      </dsp:txXfrm>
    </dsp:sp>
    <dsp:sp modelId="{F6D50850-C661-48E4-B2CC-FE3A30B01AEA}">
      <dsp:nvSpPr>
        <dsp:cNvPr id="0" name=""/>
        <dsp:cNvSpPr/>
      </dsp:nvSpPr>
      <dsp:spPr>
        <a:xfrm>
          <a:off x="7073485" y="836782"/>
          <a:ext cx="2464881" cy="27966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>
              <a:latin typeface="Arial" panose="020B0604020202020204" pitchFamily="34" charset="0"/>
              <a:cs typeface="Arial" panose="020B0604020202020204" pitchFamily="34" charset="0"/>
            </a:rPr>
            <a:t>Inscription au  Centre d’accès équitable aux bibliothèques (CAÉB) services aux enseignants avec le code usager  du SQLA</a:t>
          </a:r>
        </a:p>
      </dsp:txBody>
      <dsp:txXfrm>
        <a:off x="7145679" y="908976"/>
        <a:ext cx="2320493" cy="26523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9E61B-693B-465A-9690-DE48AD220F6A}" type="datetimeFigureOut">
              <a:rPr lang="fr-CA" smtClean="0"/>
              <a:pPr/>
              <a:t>2018-04-06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4113"/>
            <a:ext cx="55403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88748-9C35-48AF-AA6D-6F5DC171F33D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29247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err="1"/>
              <a:t>Présentation</a:t>
            </a:r>
            <a:r>
              <a:rPr lang="en-CA" dirty="0"/>
              <a:t> des </a:t>
            </a:r>
            <a:r>
              <a:rPr lang="en-CA" dirty="0" err="1"/>
              <a:t>conférencières</a:t>
            </a:r>
            <a:r>
              <a:rPr lang="en-CA" dirty="0"/>
              <a:t> : Madeleine </a:t>
            </a:r>
            <a:r>
              <a:rPr lang="en-CA" dirty="0" err="1"/>
              <a:t>Fauteux</a:t>
            </a:r>
            <a:r>
              <a:rPr lang="en-CA" dirty="0"/>
              <a:t>,</a:t>
            </a:r>
            <a:r>
              <a:rPr lang="en-CA" baseline="0" dirty="0"/>
              <a:t> Denise </a:t>
            </a:r>
            <a:r>
              <a:rPr lang="en-CA" baseline="0" dirty="0" err="1"/>
              <a:t>Archambault</a:t>
            </a:r>
            <a:r>
              <a:rPr lang="en-CA" baseline="0" dirty="0"/>
              <a:t>, </a:t>
            </a:r>
            <a:r>
              <a:rPr lang="en-CA" baseline="0" dirty="0" err="1"/>
              <a:t>Lucie</a:t>
            </a:r>
            <a:r>
              <a:rPr lang="en-CA" baseline="0" dirty="0"/>
              <a:t> </a:t>
            </a:r>
            <a:r>
              <a:rPr lang="en-CA" baseline="0" dirty="0" err="1"/>
              <a:t>Robidas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88748-9C35-48AF-AA6D-6F5DC171F33D}" type="slidenum">
              <a:rPr lang="fr-CA" smtClean="0"/>
              <a:pPr/>
              <a:t>1</a:t>
            </a:fld>
            <a:endParaRPr lang="fr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De </a:t>
            </a:r>
            <a:r>
              <a:rPr lang="fr-CA" dirty="0" err="1"/>
              <a:t>facon</a:t>
            </a:r>
            <a:r>
              <a:rPr lang="fr-CA" dirty="0"/>
              <a:t> générale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88748-9C35-48AF-AA6D-6F5DC171F33D}" type="slidenum">
              <a:rPr lang="fr-CA" smtClean="0"/>
              <a:pPr/>
              <a:t>21</a:t>
            </a:fld>
            <a:endParaRPr lang="fr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De </a:t>
            </a:r>
            <a:r>
              <a:rPr lang="fr-CA" dirty="0" err="1"/>
              <a:t>facon</a:t>
            </a:r>
            <a:r>
              <a:rPr lang="fr-CA" dirty="0"/>
              <a:t> générale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88748-9C35-48AF-AA6D-6F5DC171F33D}" type="slidenum">
              <a:rPr lang="fr-CA" smtClean="0"/>
              <a:pPr/>
              <a:t>23</a:t>
            </a:fld>
            <a:endParaRPr lang="fr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Compréhension mémoire</a:t>
            </a:r>
            <a:r>
              <a:rPr lang="fr-CA" baseline="0" dirty="0"/>
              <a:t> décodage et vitesse fluidité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88748-9C35-48AF-AA6D-6F5DC171F33D}" type="slidenum">
              <a:rPr lang="fr-CA" smtClean="0"/>
              <a:pPr/>
              <a:t>25</a:t>
            </a:fld>
            <a:endParaRPr lang="fr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Madeleine </a:t>
            </a:r>
            <a:r>
              <a:rPr lang="en-CA" dirty="0" err="1"/>
              <a:t>commentera</a:t>
            </a:r>
            <a:r>
              <a:rPr lang="en-CA" dirty="0"/>
              <a:t> 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88748-9C35-48AF-AA6D-6F5DC171F33D}" type="slidenum">
              <a:rPr lang="fr-CA" smtClean="0"/>
              <a:pPr/>
              <a:t>26</a:t>
            </a:fld>
            <a:endParaRPr lang="fr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Explication de la fluidité </a:t>
            </a:r>
            <a:r>
              <a:rPr lang="fr-CA" baseline="0" dirty="0"/>
              <a:t> ; </a:t>
            </a:r>
            <a:r>
              <a:rPr lang="fr-CA" dirty="0"/>
              <a:t>On sait que pour l’enfant qui a un problème d’apprentissage de la lecture en lien avec:</a:t>
            </a:r>
          </a:p>
          <a:p>
            <a:pPr lvl="1"/>
            <a:r>
              <a:rPr lang="fr-CA" dirty="0"/>
              <a:t>Un problème de langage  ou</a:t>
            </a:r>
          </a:p>
          <a:p>
            <a:pPr lvl="1"/>
            <a:r>
              <a:rPr lang="fr-CA" dirty="0"/>
              <a:t>Des difficultés perceptuelles (dyslexie)</a:t>
            </a:r>
          </a:p>
          <a:p>
            <a:pPr lvl="1"/>
            <a:r>
              <a:rPr lang="fr-CA" dirty="0"/>
              <a:t>Ne maîtrise pas suffisamment la langue (élèves allophones)</a:t>
            </a:r>
          </a:p>
          <a:p>
            <a:pPr lvl="1"/>
            <a:r>
              <a:rPr lang="fr-CA" dirty="0"/>
              <a:t>Trouble d’attention et de concentration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88748-9C35-48AF-AA6D-6F5DC171F33D}" type="slidenum">
              <a:rPr lang="fr-CA" smtClean="0"/>
              <a:pPr/>
              <a:t>27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375408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Nous </a:t>
            </a:r>
            <a:r>
              <a:rPr lang="en-CA" dirty="0" err="1"/>
              <a:t>allons</a:t>
            </a:r>
            <a:r>
              <a:rPr lang="en-CA" dirty="0"/>
              <a:t> faire </a:t>
            </a:r>
            <a:r>
              <a:rPr lang="en-CA" dirty="0" err="1"/>
              <a:t>circuler</a:t>
            </a:r>
            <a:r>
              <a:rPr lang="en-CA" dirty="0"/>
              <a:t> le </a:t>
            </a:r>
            <a:r>
              <a:rPr lang="en-CA" dirty="0" err="1"/>
              <a:t>dépliant</a:t>
            </a:r>
            <a:r>
              <a:rPr lang="en-CA" dirty="0"/>
              <a:t>  du programme de lecture LULU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88748-9C35-48AF-AA6D-6F5DC171F33D}" type="slidenum">
              <a:rPr lang="fr-CA" smtClean="0"/>
              <a:pPr/>
              <a:t>29</a:t>
            </a:fld>
            <a:endParaRPr lang="fr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10 minutes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88748-9C35-48AF-AA6D-6F5DC171F33D}" type="slidenum">
              <a:rPr lang="fr-CA" smtClean="0"/>
              <a:pPr/>
              <a:t>30</a:t>
            </a:fld>
            <a:endParaRPr lang="fr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Lucie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88748-9C35-48AF-AA6D-6F5DC171F33D}" type="slidenum">
              <a:rPr lang="fr-CA" smtClean="0"/>
              <a:pPr/>
              <a:t>31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505846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err="1"/>
              <a:t>Indiquer</a:t>
            </a:r>
            <a:r>
              <a:rPr lang="en-CA" dirty="0"/>
              <a:t> le lien</a:t>
            </a:r>
            <a:r>
              <a:rPr lang="en-CA" baseline="0" dirty="0"/>
              <a:t> </a:t>
            </a:r>
            <a:r>
              <a:rPr lang="en-CA" baseline="0" dirty="0" err="1"/>
              <a:t>vers</a:t>
            </a:r>
            <a:r>
              <a:rPr lang="en-CA" baseline="0" dirty="0"/>
              <a:t> le </a:t>
            </a:r>
            <a:r>
              <a:rPr lang="en-CA" baseline="0" dirty="0" err="1"/>
              <a:t>formulaire</a:t>
            </a:r>
            <a:r>
              <a:rPr lang="en-CA" baseline="0" dirty="0"/>
              <a:t> avec un </a:t>
            </a:r>
            <a:r>
              <a:rPr lang="en-CA" baseline="0" dirty="0" err="1"/>
              <a:t>pointeur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88748-9C35-48AF-AA6D-6F5DC171F33D}" type="slidenum">
              <a:rPr lang="fr-CA" smtClean="0"/>
              <a:pPr/>
              <a:t>32</a:t>
            </a:fld>
            <a:endParaRPr lang="fr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88748-9C35-48AF-AA6D-6F5DC171F33D}" type="slidenum">
              <a:rPr lang="fr-CA" smtClean="0"/>
              <a:pPr/>
              <a:t>33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68408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Analogie avec fibre </a:t>
            </a:r>
            <a:r>
              <a:rPr lang="fr-CA" dirty="0" err="1"/>
              <a:t>synthéthique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88748-9C35-48AF-AA6D-6F5DC171F33D}" type="slidenum">
              <a:rPr lang="fr-CA" smtClean="0"/>
              <a:pPr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867000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Faire </a:t>
            </a:r>
            <a:r>
              <a:rPr lang="en-CA" dirty="0" err="1"/>
              <a:t>apparaître</a:t>
            </a:r>
            <a:r>
              <a:rPr lang="en-CA" dirty="0"/>
              <a:t> les options en plus </a:t>
            </a:r>
            <a:r>
              <a:rPr lang="en-CA" dirty="0" err="1"/>
              <a:t>gros</a:t>
            </a:r>
            <a:r>
              <a:rPr lang="en-CA" dirty="0"/>
              <a:t> </a:t>
            </a:r>
            <a:r>
              <a:rPr lang="en-CA" dirty="0" err="1"/>
              <a:t>vraiment</a:t>
            </a:r>
            <a:r>
              <a:rPr lang="en-CA" dirty="0"/>
              <a:t> </a:t>
            </a:r>
            <a:r>
              <a:rPr lang="en-CA" dirty="0" err="1"/>
              <a:t>l’outil</a:t>
            </a:r>
            <a:r>
              <a:rPr lang="en-CA" dirty="0"/>
              <a:t> pour </a:t>
            </a:r>
            <a:r>
              <a:rPr lang="en-CA" dirty="0" err="1"/>
              <a:t>recherche</a:t>
            </a:r>
            <a:r>
              <a:rPr lang="en-CA" dirty="0"/>
              <a:t> le titre </a:t>
            </a:r>
            <a:r>
              <a:rPr lang="en-CA" dirty="0" err="1"/>
              <a:t>voulu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88748-9C35-48AF-AA6D-6F5DC171F33D}" type="slidenum">
              <a:rPr lang="fr-CA" smtClean="0"/>
              <a:pPr/>
              <a:t>37</a:t>
            </a:fld>
            <a:endParaRPr lang="fr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Attention voix naturelle ne veut pas dire voix humaine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88748-9C35-48AF-AA6D-6F5DC171F33D}" type="slidenum">
              <a:rPr lang="fr-CA" smtClean="0"/>
              <a:pPr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4685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/>
              <a:t>https://ecolebranchee.com/2014/11/10/les-formats-de-livres-numeriques/</a:t>
            </a:r>
            <a:r>
              <a:rPr lang="fr-CA" cap="none" dirty="0">
                <a:latin typeface="Arial" panose="020B0604020202020204" pitchFamily="34" charset="0"/>
                <a:cs typeface="Arial" panose="020B0604020202020204" pitchFamily="34" charset="0"/>
              </a:rPr>
              <a:t>(exemples)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cap="none" dirty="0">
                <a:latin typeface="Arial" panose="020B0604020202020204" pitchFamily="34" charset="0"/>
                <a:cs typeface="Arial" panose="020B0604020202020204" pitchFamily="34" charset="0"/>
              </a:rPr>
              <a:t>Historique du numérique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88748-9C35-48AF-AA6D-6F5DC171F33D}" type="slidenum">
              <a:rPr lang="fr-CA" smtClean="0"/>
              <a:pPr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40636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/>
              <a:t>https://ecolebranchee.com/2014/11/10/les-formats-de-livres-numeriques/</a:t>
            </a:r>
            <a:r>
              <a:rPr lang="fr-CA" cap="none" dirty="0">
                <a:latin typeface="Arial" panose="020B0604020202020204" pitchFamily="34" charset="0"/>
                <a:cs typeface="Arial" panose="020B0604020202020204" pitchFamily="34" charset="0"/>
              </a:rPr>
              <a:t>(exemples)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cap="none" dirty="0">
                <a:latin typeface="Arial" panose="020B0604020202020204" pitchFamily="34" charset="0"/>
                <a:cs typeface="Arial" panose="020B0604020202020204" pitchFamily="34" charset="0"/>
              </a:rPr>
              <a:t>Historique du numérique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88748-9C35-48AF-AA6D-6F5DC171F33D}" type="slidenum">
              <a:rPr lang="fr-CA" smtClean="0"/>
              <a:pPr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6065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La</a:t>
            </a:r>
            <a:r>
              <a:rPr lang="fr-CA" baseline="0" dirty="0"/>
              <a:t> présentation s’attardera au livre audio adapté.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88748-9C35-48AF-AA6D-6F5DC171F33D}" type="slidenum">
              <a:rPr lang="fr-CA" smtClean="0"/>
              <a:pPr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73023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cap="none" dirty="0">
                <a:latin typeface="Arial" panose="020B0604020202020204" pitchFamily="34" charset="0"/>
                <a:cs typeface="Arial" panose="020B0604020202020204" pitchFamily="34" charset="0"/>
              </a:rPr>
              <a:t>(acheter, télécharger ou emprunter) Livres animés aussi http://www.biblioenfants.com/Default.aspx?ReturnUrl=%2f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88748-9C35-48AF-AA6D-6F5DC171F33D}" type="slidenum">
              <a:rPr lang="fr-CA" smtClean="0"/>
              <a:pPr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81049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De </a:t>
            </a:r>
            <a:r>
              <a:rPr lang="en-CA" dirty="0" err="1"/>
              <a:t>façon</a:t>
            </a:r>
            <a:r>
              <a:rPr lang="en-CA" dirty="0"/>
              <a:t> inclusive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88748-9C35-48AF-AA6D-6F5DC171F33D}" type="slidenum">
              <a:rPr lang="fr-CA" smtClean="0"/>
              <a:pPr/>
              <a:t>19</a:t>
            </a:fld>
            <a:endParaRPr lang="fr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err="1"/>
              <a:t>Cependant</a:t>
            </a:r>
            <a:r>
              <a:rPr lang="en-CA" baseline="0" dirty="0"/>
              <a:t> la </a:t>
            </a:r>
            <a:r>
              <a:rPr lang="en-CA" baseline="0" dirty="0" err="1"/>
              <a:t>majorité</a:t>
            </a:r>
            <a:r>
              <a:rPr lang="en-CA" baseline="0" dirty="0"/>
              <a:t> des </a:t>
            </a:r>
            <a:r>
              <a:rPr lang="en-CA" baseline="0" dirty="0" err="1"/>
              <a:t>livres</a:t>
            </a:r>
            <a:r>
              <a:rPr lang="en-CA" baseline="0" dirty="0"/>
              <a:t> </a:t>
            </a:r>
            <a:r>
              <a:rPr lang="en-CA" baseline="0" dirty="0" err="1"/>
              <a:t>sont</a:t>
            </a:r>
            <a:r>
              <a:rPr lang="en-CA" baseline="0" dirty="0"/>
              <a:t> </a:t>
            </a:r>
            <a:r>
              <a:rPr lang="en-CA" baseline="0" dirty="0" err="1"/>
              <a:t>enregistrés</a:t>
            </a:r>
            <a:r>
              <a:rPr lang="en-CA" baseline="0" dirty="0"/>
              <a:t> avec la </a:t>
            </a:r>
            <a:r>
              <a:rPr lang="en-CA" baseline="0" dirty="0" err="1"/>
              <a:t>voix</a:t>
            </a:r>
            <a:r>
              <a:rPr lang="en-CA" baseline="0" dirty="0"/>
              <a:t> </a:t>
            </a:r>
            <a:r>
              <a:rPr lang="en-CA" baseline="0" dirty="0" err="1"/>
              <a:t>humaine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88748-9C35-48AF-AA6D-6F5DC171F33D}" type="slidenum">
              <a:rPr lang="fr-CA" smtClean="0"/>
              <a:pPr/>
              <a:t>20</a:t>
            </a:fld>
            <a:endParaRPr lang="fr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F720425-ACDB-4972-B412-A82CB8F3E77A}" type="datetime1">
              <a:rPr lang="en-US" smtClean="0"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r>
              <a:rPr lang="en-US"/>
              <a:t>43e Congrès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B73C3-44CB-4791-B3B1-1BC8B33E5ADA}" type="datetime1">
              <a:rPr lang="en-US" smtClean="0"/>
              <a:t>4/6/2018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43e Congrès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710D2-4909-4C7C-AA65-795879A50030}" type="datetime1">
              <a:rPr lang="en-US" smtClean="0"/>
              <a:t>4/6/2018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43e Congrès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600F-8198-4CB4-923F-225E7A72AAF2}" type="datetime1">
              <a:rPr lang="en-US" smtClean="0"/>
              <a:t>4/6/2018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43e Congrès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058C1-F9FF-4A85-B3AB-4501BD3A48D2}" type="datetime1">
              <a:rPr lang="en-US" smtClean="0"/>
              <a:t>4/6/2018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43e Congrès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90D66-5A67-41E3-B803-EE2495A17BAA}" type="datetime1">
              <a:rPr lang="en-US" smtClean="0"/>
              <a:t>4/6/2018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43e Congrès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3F266-161A-4D6D-B66D-EEE4864857A1}" type="datetime1">
              <a:rPr lang="en-US" smtClean="0"/>
              <a:t>4/6/2018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43e Congrès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B024-2BA3-4AA8-BE1D-A6C3D1106A2C}" type="datetime1">
              <a:rPr lang="en-US" smtClean="0"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43e Congrès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E0691-8F83-42EF-8C1D-028E7C0842B1}" type="datetime1">
              <a:rPr lang="en-US" smtClean="0"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43e Congrès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9A78C-B64C-4C8D-83A4-2118CF0AADB0}" type="datetime1">
              <a:rPr lang="en-US" smtClean="0"/>
              <a:t>4/6/2018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43e Congrès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9C82-05FF-48A6-9E09-DED9C9F9D13F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88698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6435B-622C-471D-8AA2-EBCE3180796E}" type="datetime1">
              <a:rPr lang="en-US" smtClean="0"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43e Congrès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9D4A-460F-4336-8405-32EE6E0FBB4A}" type="datetime1">
              <a:rPr lang="en-US" smtClean="0"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43e Congrès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4F35-E242-4851-B8A9-86C08A70AC5F}" type="datetime1">
              <a:rPr lang="en-US" smtClean="0"/>
              <a:t>4/6/2018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43e Congrès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7387-FD2F-4CE4-9703-D35205062B32}" type="datetime1">
              <a:rPr lang="en-US" smtClean="0"/>
              <a:t>4/6/2018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43e Congrès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C042C-6CF5-4670-A342-C69F8A1A73F6}" type="datetime1">
              <a:rPr lang="en-US" smtClean="0"/>
              <a:t>4/6/2018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43e Congrès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1ADE-DB78-4161-A8F9-EAC53AA53E43}" type="datetime1">
              <a:rPr lang="en-US" smtClean="0"/>
              <a:t>4/6/2018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43e Congrès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899C-1B06-4EBA-AEF8-71A37A052F78}" type="datetime1">
              <a:rPr lang="en-US" smtClean="0"/>
              <a:t>4/6/2018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43e Congrès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C5BE-2B88-49A0-8F62-C8D8011B2833}" type="datetime1">
              <a:rPr lang="en-US" smtClean="0"/>
              <a:t>4/6/2018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43e Congrès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1CDB3795-CFD4-4A1C-9200-B2D6DEE41162}" type="datetime1">
              <a:rPr lang="en-US" smtClean="0"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/>
              <a:t>43e Congrès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hyperlink" Target="mailto:lrobidas@vuesetvoix.com" TargetMode="External"/><Relationship Id="rId4" Type="http://schemas.openxmlformats.org/officeDocument/2006/relationships/hyperlink" Target="mailto:ressource.ta.madeleine@institutta.com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notesSlide" Target="../notesSlides/notesSlide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notesSlide" Target="../notesSlides/notesSlide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notesSlide" Target="../notesSlides/notesSlide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2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hyperlink" Target="mailto:lrobidas@vuesetvoix.com" TargetMode="External"/><Relationship Id="rId4" Type="http://schemas.openxmlformats.org/officeDocument/2006/relationships/hyperlink" Target="mailto:ressource.ta.madeleine@institutta.com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5" Type="http://schemas.openxmlformats.org/officeDocument/2006/relationships/image" Target="../media/image4.jpe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 rot="21420000">
            <a:off x="970789" y="388336"/>
            <a:ext cx="9755187" cy="2766528"/>
          </a:xfrm>
        </p:spPr>
        <p:txBody>
          <a:bodyPr/>
          <a:lstStyle/>
          <a:p>
            <a:r>
              <a:rPr lang="fr-CA" dirty="0"/>
              <a:t>Le livre audio adapté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 rot="21420000">
            <a:off x="1028782" y="3407396"/>
            <a:ext cx="9755187" cy="550333"/>
          </a:xfrm>
        </p:spPr>
        <p:txBody>
          <a:bodyPr/>
          <a:lstStyle/>
          <a:p>
            <a:r>
              <a:rPr lang="fr-CA" dirty="0"/>
              <a:t>Une valeur ajoutée pour les personnes vivant </a:t>
            </a:r>
          </a:p>
          <a:p>
            <a:r>
              <a:rPr lang="fr-CA" dirty="0"/>
              <a:t>avec un trouble d’apprentissage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0462">
            <a:off x="7737212" y="4508480"/>
            <a:ext cx="3543865" cy="128588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7763285-BCB3-429F-BA70-78B90914E8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342405">
            <a:off x="121920" y="410056"/>
            <a:ext cx="3909060" cy="175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1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  <p:custDataLst>
              <p:tags r:id="rId1"/>
            </p:custDataLst>
          </p:nvPr>
        </p:nvSpPr>
        <p:spPr>
          <a:xfrm>
            <a:off x="487680" y="1837765"/>
            <a:ext cx="10394707" cy="33111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CA" sz="2200" cap="none" dirty="0">
                <a:latin typeface="Arial" panose="020B0604020202020204" pitchFamily="34" charset="0"/>
                <a:cs typeface="Arial" panose="020B0604020202020204" pitchFamily="34" charset="0"/>
              </a:rPr>
              <a:t>Les fonctions d’aide associées à la voix</a:t>
            </a:r>
          </a:p>
          <a:p>
            <a:pPr marL="0" indent="0">
              <a:buNone/>
            </a:pPr>
            <a:r>
              <a:rPr lang="fr-CA" sz="3300" b="1" cap="none" dirty="0">
                <a:latin typeface="Arial" panose="020B0604020202020204" pitchFamily="34" charset="0"/>
                <a:cs typeface="Arial" panose="020B0604020202020204" pitchFamily="34" charset="0"/>
              </a:rPr>
              <a:t>2. La reconnaissance, dictée ou saisie vocale</a:t>
            </a:r>
          </a:p>
          <a:p>
            <a:pPr marL="0" indent="0">
              <a:buNone/>
            </a:pPr>
            <a:endParaRPr lang="fr-CA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sz="2600" cap="none" dirty="0">
                <a:latin typeface="Arial" panose="020B0604020202020204" pitchFamily="34" charset="0"/>
                <a:cs typeface="Arial" panose="020B0604020202020204" pitchFamily="34" charset="0"/>
              </a:rPr>
              <a:t>Il s’agit ici d’une fonction d’aide nettement différente de la précédente. </a:t>
            </a:r>
          </a:p>
          <a:p>
            <a:pPr marL="0" indent="0">
              <a:buNone/>
            </a:pPr>
            <a:r>
              <a:rPr lang="fr-CA" sz="2600" cap="none" dirty="0">
                <a:latin typeface="Arial" panose="020B0604020202020204" pitchFamily="34" charset="0"/>
                <a:cs typeface="Arial" panose="020B0604020202020204" pitchFamily="34" charset="0"/>
              </a:rPr>
              <a:t>C’est une technologie qui permet d'analyser un mot ou une phrase captée au moyen d'un microphone pour la transcrire sous la forme d’un </a:t>
            </a:r>
            <a:r>
              <a:rPr lang="fr-CA" sz="2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texte.</a:t>
            </a:r>
            <a:endParaRPr lang="fr-CA" sz="26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sz="2600" b="1" cap="none" dirty="0">
                <a:latin typeface="Arial" panose="020B0604020202020204" pitchFamily="34" charset="0"/>
                <a:cs typeface="Arial" panose="020B0604020202020204" pitchFamily="34" charset="0"/>
              </a:rPr>
              <a:t>Je parle et le logiciel écrit.</a:t>
            </a:r>
            <a:r>
              <a:rPr lang="fr-CA" dirty="0"/>
              <a:t/>
            </a:r>
            <a:br>
              <a:rPr lang="fr-CA" dirty="0"/>
            </a:br>
            <a:endParaRPr lang="fr-CA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pied de page 5">
            <a:extLst>
              <a:ext uri="{FF2B5EF4-FFF2-40B4-BE49-F238E27FC236}">
                <a16:creationId xmlns:a16="http://schemas.microsoft.com/office/drawing/2014/main" id="{F835F331-77F2-46CE-A1A8-07F46A9E6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6062" y="6026226"/>
            <a:ext cx="10859876" cy="198304"/>
          </a:xfrm>
        </p:spPr>
        <p:txBody>
          <a:bodyPr/>
          <a:lstStyle/>
          <a:p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43</a:t>
            </a:r>
            <a:r>
              <a:rPr lang="en-US" sz="2400" cap="none" baseline="30000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2400" cap="none" dirty="0" err="1">
                <a:solidFill>
                  <a:schemeClr val="bg1"/>
                </a:solidFill>
                <a:latin typeface="Arial" panose="020B0604020202020204" pitchFamily="34" charset="0"/>
              </a:rPr>
              <a:t>Congrès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international de </a:t>
            </a:r>
            <a:r>
              <a:rPr lang="en-US" sz="2400" cap="none" dirty="0" err="1">
                <a:solidFill>
                  <a:schemeClr val="bg1"/>
                </a:solidFill>
                <a:latin typeface="Arial" panose="020B0604020202020204" pitchFamily="34" charset="0"/>
              </a:rPr>
              <a:t>l’Institut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TA                                          2018-03-22 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DFE3B432-0D13-4DC3-9773-EA0B56DAC9C8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86741" y="685800"/>
            <a:ext cx="10396882" cy="1151965"/>
          </a:xfrm>
        </p:spPr>
        <p:txBody>
          <a:bodyPr/>
          <a:lstStyle/>
          <a:p>
            <a:r>
              <a:rPr lang="fr-CA" dirty="0"/>
              <a:t>Modèles de fonctions D’aide </a:t>
            </a:r>
          </a:p>
        </p:txBody>
      </p:sp>
      <p:sp>
        <p:nvSpPr>
          <p:cNvPr id="9" name="AutoShape 2" descr="Résultats de recherche d'images pour « ok google logo png »">
            <a:extLst>
              <a:ext uri="{FF2B5EF4-FFF2-40B4-BE49-F238E27FC236}">
                <a16:creationId xmlns:a16="http://schemas.microsoft.com/office/drawing/2014/main" id="{9B63A47B-BB24-49EE-91C2-B179CD01D0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1028" name="Picture 4" descr="https://img.over-blog-kiwi.com/0/73/42/78/20170803/ob_141db1_05105916-photo-logo-reconnaissance-voc.jpg">
            <a:extLst>
              <a:ext uri="{FF2B5EF4-FFF2-40B4-BE49-F238E27FC236}">
                <a16:creationId xmlns:a16="http://schemas.microsoft.com/office/drawing/2014/main" id="{A77CF366-979B-40F3-82CD-C3CA89CF1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671" y="1464733"/>
            <a:ext cx="1964267" cy="196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22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  <p:custDataLst>
              <p:tags r:id="rId1"/>
            </p:custDataLst>
          </p:nvPr>
        </p:nvSpPr>
        <p:spPr>
          <a:xfrm>
            <a:off x="487680" y="1837765"/>
            <a:ext cx="10394707" cy="3311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cap="none" dirty="0">
                <a:latin typeface="Arial" panose="020B0604020202020204" pitchFamily="34" charset="0"/>
                <a:cs typeface="Arial" panose="020B0604020202020204" pitchFamily="34" charset="0"/>
              </a:rPr>
              <a:t>Les fonctions d’aide associées à la voix</a:t>
            </a:r>
          </a:p>
          <a:p>
            <a:pPr marL="0" indent="0">
              <a:buNone/>
            </a:pPr>
            <a:r>
              <a:rPr lang="fr-CA" sz="2900" b="1" cap="none" dirty="0">
                <a:latin typeface="Arial" panose="020B0604020202020204" pitchFamily="34" charset="0"/>
                <a:cs typeface="Arial" panose="020B0604020202020204" pitchFamily="34" charset="0"/>
              </a:rPr>
              <a:t>3. La voix enregistrée</a:t>
            </a:r>
          </a:p>
          <a:p>
            <a:pPr marL="0" indent="0">
              <a:buNone/>
            </a:pPr>
            <a:r>
              <a:rPr lang="fr-C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Il s’agit de la </a:t>
            </a:r>
            <a:r>
              <a:rPr lang="fr-CA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voix humaine </a:t>
            </a:r>
            <a:r>
              <a:rPr lang="fr-C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qui est directement enregistrée dans un format audio. Il existe une multitude de formats (MP3, MP4, DAISY, etc.), </a:t>
            </a:r>
            <a:r>
              <a:rPr lang="fr-C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compressés </a:t>
            </a:r>
            <a:r>
              <a:rPr lang="fr-C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ou non.</a:t>
            </a:r>
            <a:r>
              <a:rPr lang="fr-CA" dirty="0"/>
              <a:t/>
            </a:r>
            <a:br>
              <a:rPr lang="fr-CA" dirty="0"/>
            </a:br>
            <a:endParaRPr lang="fr-CA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2AA2C7-19F1-4A88-A9EF-27B6C486DFCE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86741" y="685800"/>
            <a:ext cx="10396882" cy="1151965"/>
          </a:xfrm>
        </p:spPr>
        <p:txBody>
          <a:bodyPr/>
          <a:lstStyle/>
          <a:p>
            <a:r>
              <a:rPr lang="fr-CA" dirty="0"/>
              <a:t>Modèles de fonctions D’aide </a:t>
            </a:r>
          </a:p>
        </p:txBody>
      </p:sp>
      <p:sp>
        <p:nvSpPr>
          <p:cNvPr id="12" name="Espace réservé du pied de page 5">
            <a:extLst>
              <a:ext uri="{FF2B5EF4-FFF2-40B4-BE49-F238E27FC236}">
                <a16:creationId xmlns:a16="http://schemas.microsoft.com/office/drawing/2014/main" id="{85560ADF-AAA4-4AC4-8143-066F100C5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6062" y="6026226"/>
            <a:ext cx="10859876" cy="198304"/>
          </a:xfrm>
        </p:spPr>
        <p:txBody>
          <a:bodyPr/>
          <a:lstStyle/>
          <a:p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43</a:t>
            </a:r>
            <a:r>
              <a:rPr lang="en-US" sz="2400" cap="none" baseline="30000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2400" cap="none" dirty="0" err="1">
                <a:solidFill>
                  <a:schemeClr val="bg1"/>
                </a:solidFill>
                <a:latin typeface="Arial" panose="020B0604020202020204" pitchFamily="34" charset="0"/>
              </a:rPr>
              <a:t>Congrès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international de </a:t>
            </a:r>
            <a:r>
              <a:rPr lang="en-US" sz="2400" cap="none" dirty="0" err="1">
                <a:solidFill>
                  <a:schemeClr val="bg1"/>
                </a:solidFill>
                <a:latin typeface="Arial" panose="020B0604020202020204" pitchFamily="34" charset="0"/>
              </a:rPr>
              <a:t>l’Institut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TA                                          2018-03-22 </a:t>
            </a:r>
          </a:p>
        </p:txBody>
      </p:sp>
    </p:spTree>
    <p:extLst>
      <p:ext uri="{BB962C8B-B14F-4D97-AF65-F5344CB8AC3E}">
        <p14:creationId xmlns:p14="http://schemas.microsoft.com/office/powerpoint/2010/main" val="258055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4FB5A3-7300-47A2-A21A-F4AC05451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20056"/>
            <a:ext cx="3310466" cy="1151965"/>
          </a:xfrm>
        </p:spPr>
        <p:txBody>
          <a:bodyPr/>
          <a:lstStyle/>
          <a:p>
            <a:r>
              <a:rPr lang="fr-CA" dirty="0"/>
              <a:t>Numérique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7B5756-D1D3-40ED-9EB2-AA326EA830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799" y="1794946"/>
            <a:ext cx="10394707" cy="384409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CA" sz="2600" b="1" dirty="0">
                <a:latin typeface="Arial" panose="020B0604020202020204" pitchFamily="34" charset="0"/>
                <a:cs typeface="Arial" panose="020B0604020202020204" pitchFamily="34" charset="0"/>
              </a:rPr>
              <a:t>Le terme numérique </a:t>
            </a:r>
          </a:p>
          <a:p>
            <a:pPr marL="0" indent="0">
              <a:buNone/>
            </a:pPr>
            <a:r>
              <a:rPr lang="fr-CA" cap="none" dirty="0">
                <a:latin typeface="Arial" panose="020B0604020202020204" pitchFamily="34" charset="0"/>
                <a:cs typeface="Arial" panose="020B0604020202020204" pitchFamily="34" charset="0"/>
              </a:rPr>
              <a:t>Le terme numérique est utilisé soit comme adjectif, soit comme nom. </a:t>
            </a:r>
          </a:p>
          <a:p>
            <a:pPr marL="0" indent="0">
              <a:buNone/>
            </a:pPr>
            <a:r>
              <a:rPr lang="fr-CA" cap="none" dirty="0">
                <a:latin typeface="Arial" panose="020B0604020202020204" pitchFamily="34" charset="0"/>
                <a:cs typeface="Arial" panose="020B0604020202020204" pitchFamily="34" charset="0"/>
              </a:rPr>
              <a:t>De façon très spécifique, le mot numérique vient du mot nombre (numéro). On parle de codage binaire 1 0 1 0 1 0 1 0 …. C’est un format.</a:t>
            </a:r>
          </a:p>
          <a:p>
            <a:pPr marL="0" indent="0">
              <a:buNone/>
            </a:pPr>
            <a:r>
              <a:rPr lang="fr-CA" cap="none" dirty="0">
                <a:latin typeface="Arial" panose="020B0604020202020204" pitchFamily="34" charset="0"/>
                <a:cs typeface="Arial" panose="020B0604020202020204" pitchFamily="34" charset="0"/>
              </a:rPr>
              <a:t>Il est utilisé en opposition à analogique.</a:t>
            </a:r>
          </a:p>
          <a:p>
            <a:pPr marL="0" indent="0">
              <a:buNone/>
            </a:pPr>
            <a:r>
              <a:rPr lang="fr-CA" cap="none" dirty="0">
                <a:latin typeface="Arial" panose="020B0604020202020204" pitchFamily="34" charset="0"/>
                <a:cs typeface="Arial" panose="020B0604020202020204" pitchFamily="34" charset="0"/>
              </a:rPr>
              <a:t>En ce sens, on parlera d'appareil photo numérique, de données numériques, de livres numériques puisqu’on parle de format numérique.</a:t>
            </a:r>
          </a:p>
          <a:p>
            <a:pPr marL="0" indent="0">
              <a:buNone/>
            </a:pPr>
            <a:r>
              <a:rPr lang="fr-CA" cap="none" dirty="0">
                <a:latin typeface="Arial" panose="020B0604020202020204" pitchFamily="34" charset="0"/>
                <a:cs typeface="Arial" panose="020B0604020202020204" pitchFamily="34" charset="0"/>
              </a:rPr>
              <a:t>De façon plus large, on parlera de culture numérique, d’ère numérique, de citoyenneté numérique et même de révolution numérique. D’adjectif, il est devenu </a:t>
            </a:r>
            <a:r>
              <a:rPr lang="fr-CA" cap="none">
                <a:latin typeface="Arial" panose="020B0604020202020204" pitchFamily="34" charset="0"/>
                <a:cs typeface="Arial" panose="020B0604020202020204" pitchFamily="34" charset="0"/>
              </a:rPr>
              <a:t>un nom en soi.</a:t>
            </a:r>
          </a:p>
          <a:p>
            <a:pPr marL="0" indent="0">
              <a:buNone/>
            </a:pPr>
            <a:r>
              <a:rPr lang="fr-CA" cap="none" dirty="0">
                <a:latin typeface="Arial" panose="020B0604020202020204" pitchFamily="34" charset="0"/>
                <a:cs typeface="Arial" panose="020B0604020202020204" pitchFamily="34" charset="0"/>
              </a:rPr>
              <a:t>Le mot numérique… de quoi y perdre son latin…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9381DCED-3A47-4279-B201-F48B10DB26BE}"/>
              </a:ext>
            </a:extLst>
          </p:cNvPr>
          <p:cNvSpPr txBox="1">
            <a:spLocks/>
          </p:cNvSpPr>
          <p:nvPr/>
        </p:nvSpPr>
        <p:spPr>
          <a:xfrm rot="20644797">
            <a:off x="5600700" y="211048"/>
            <a:ext cx="3310466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CA" dirty="0"/>
              <a:t>Numérique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AD78C4DA-E2B8-44A8-9891-DF3E54708CEB}"/>
              </a:ext>
            </a:extLst>
          </p:cNvPr>
          <p:cNvSpPr txBox="1">
            <a:spLocks/>
          </p:cNvSpPr>
          <p:nvPr/>
        </p:nvSpPr>
        <p:spPr>
          <a:xfrm>
            <a:off x="2572687" y="-47302"/>
            <a:ext cx="3310466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CA" dirty="0"/>
              <a:t>Numérique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4F06B26C-501A-482C-AE92-30926A0FE288}"/>
              </a:ext>
            </a:extLst>
          </p:cNvPr>
          <p:cNvSpPr txBox="1">
            <a:spLocks/>
          </p:cNvSpPr>
          <p:nvPr/>
        </p:nvSpPr>
        <p:spPr>
          <a:xfrm rot="606114">
            <a:off x="6656671" y="1210378"/>
            <a:ext cx="3310466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CA" dirty="0"/>
              <a:t>Numérique</a:t>
            </a:r>
          </a:p>
        </p:txBody>
      </p:sp>
      <p:sp>
        <p:nvSpPr>
          <p:cNvPr id="8" name="Espace réservé du pied de page 5">
            <a:extLst>
              <a:ext uri="{FF2B5EF4-FFF2-40B4-BE49-F238E27FC236}">
                <a16:creationId xmlns:a16="http://schemas.microsoft.com/office/drawing/2014/main" id="{445C1FBE-439C-4A25-8B3C-6A748A297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6062" y="6026226"/>
            <a:ext cx="10859876" cy="198304"/>
          </a:xfrm>
        </p:spPr>
        <p:txBody>
          <a:bodyPr/>
          <a:lstStyle/>
          <a:p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43</a:t>
            </a:r>
            <a:r>
              <a:rPr lang="en-US" sz="2400" cap="none" baseline="30000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2400" cap="none" dirty="0" err="1">
                <a:solidFill>
                  <a:schemeClr val="bg1"/>
                </a:solidFill>
                <a:latin typeface="Arial" panose="020B0604020202020204" pitchFamily="34" charset="0"/>
              </a:rPr>
              <a:t>Congrès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international de </a:t>
            </a:r>
            <a:r>
              <a:rPr lang="en-US" sz="2400" cap="none" dirty="0" err="1">
                <a:solidFill>
                  <a:schemeClr val="bg1"/>
                </a:solidFill>
                <a:latin typeface="Arial" panose="020B0604020202020204" pitchFamily="34" charset="0"/>
              </a:rPr>
              <a:t>l’Institut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TA                                          2018-03-22 </a:t>
            </a:r>
          </a:p>
        </p:txBody>
      </p:sp>
    </p:spTree>
    <p:extLst>
      <p:ext uri="{BB962C8B-B14F-4D97-AF65-F5344CB8AC3E}">
        <p14:creationId xmlns:p14="http://schemas.microsoft.com/office/powerpoint/2010/main" val="225120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490134" y="-42333"/>
            <a:ext cx="10396882" cy="1151965"/>
          </a:xfrm>
        </p:spPr>
        <p:txBody>
          <a:bodyPr/>
          <a:lstStyle/>
          <a:p>
            <a:r>
              <a:rPr lang="fr-CA" dirty="0"/>
              <a:t>Glossaire du livre numérique</a:t>
            </a:r>
          </a:p>
        </p:txBody>
      </p:sp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8C8939AB-9390-47B5-A12A-F47AEF53C2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859107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72507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  <p:custDataLst>
              <p:tags r:id="rId1"/>
            </p:custDataLst>
          </p:nvPr>
        </p:nvSpPr>
        <p:spPr>
          <a:xfrm>
            <a:off x="685801" y="220134"/>
            <a:ext cx="10394706" cy="51544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3200" cap="none" dirty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fr-CA" sz="3200" b="1" cap="none" dirty="0">
                <a:latin typeface="Arial" panose="020B0604020202020204" pitchFamily="34" charset="0"/>
                <a:cs typeface="Arial" panose="020B0604020202020204" pitchFamily="34" charset="0"/>
              </a:rPr>
              <a:t>livre numérique </a:t>
            </a:r>
            <a:r>
              <a:rPr lang="fr-CA" sz="3200" cap="none" dirty="0">
                <a:latin typeface="Arial" panose="020B0604020202020204" pitchFamily="34" charset="0"/>
                <a:cs typeface="Arial" panose="020B0604020202020204" pitchFamily="34" charset="0"/>
              </a:rPr>
              <a:t>(format </a:t>
            </a:r>
            <a:r>
              <a:rPr lang="fr-CA" sz="3200" cap="none" dirty="0" err="1">
                <a:latin typeface="Arial" panose="020B0604020202020204" pitchFamily="34" charset="0"/>
                <a:cs typeface="Arial" panose="020B0604020202020204" pitchFamily="34" charset="0"/>
              </a:rPr>
              <a:t>ePub</a:t>
            </a:r>
            <a:r>
              <a:rPr lang="fr-CA" sz="3200" cap="none" dirty="0">
                <a:latin typeface="Arial" panose="020B0604020202020204" pitchFamily="34" charset="0"/>
                <a:cs typeface="Arial" panose="020B0604020202020204" pitchFamily="34" charset="0"/>
              </a:rPr>
              <a:t>, PDF, etc.)</a:t>
            </a:r>
            <a:r>
              <a:rPr lang="fr-CA" sz="3200" i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3200" cap="none" dirty="0">
                <a:latin typeface="Arial" panose="020B0604020202020204" pitchFamily="34" charset="0"/>
                <a:cs typeface="Arial" panose="020B0604020202020204" pitchFamily="34" charset="0"/>
              </a:rPr>
              <a:t>du format papier au format numérique pour liseuse, tablette, ordinateur 	</a:t>
            </a:r>
          </a:p>
          <a:p>
            <a:pPr marL="0" indent="0">
              <a:buNone/>
            </a:pPr>
            <a:r>
              <a:rPr lang="fr-CA" sz="3200" cap="none" dirty="0"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lang="fr-CA" sz="3200" b="1" cap="none" dirty="0">
                <a:latin typeface="Arial" panose="020B0604020202020204" pitchFamily="34" charset="0"/>
                <a:cs typeface="Arial" panose="020B0604020202020204" pitchFamily="34" charset="0"/>
              </a:rPr>
              <a:t> livre audio </a:t>
            </a:r>
            <a:r>
              <a:rPr lang="fr-CA" sz="3200" cap="none" dirty="0">
                <a:latin typeface="Arial" panose="020B0604020202020204" pitchFamily="34" charset="0"/>
                <a:cs typeface="Arial" panose="020B0604020202020204" pitchFamily="34" charset="0"/>
              </a:rPr>
              <a:t>(livre sonore, livre parlant) </a:t>
            </a:r>
          </a:p>
          <a:p>
            <a:pPr marL="0" indent="0">
              <a:buNone/>
            </a:pPr>
            <a:r>
              <a:rPr lang="fr-CA" sz="3200" cap="none" dirty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fr-CA" sz="3200" b="1" cap="none" dirty="0">
                <a:latin typeface="Arial" panose="020B0604020202020204" pitchFamily="34" charset="0"/>
                <a:cs typeface="Arial" panose="020B0604020202020204" pitchFamily="34" charset="0"/>
              </a:rPr>
              <a:t>livre audio adapté </a:t>
            </a:r>
            <a:r>
              <a:rPr lang="fr-CA" sz="3200" cap="none" dirty="0">
                <a:latin typeface="Arial" panose="020B0604020202020204" pitchFamily="34" charset="0"/>
                <a:cs typeface="Arial" panose="020B0604020202020204" pitchFamily="34" charset="0"/>
              </a:rPr>
              <a:t>(Vues et Voix) pour les personnes ayant des limitations  (</a:t>
            </a:r>
            <a:r>
              <a:rPr lang="fr-CA" sz="3200" i="1" cap="none" dirty="0">
                <a:latin typeface="Arial" panose="020B0604020202020204" pitchFamily="34" charset="0"/>
                <a:cs typeface="Arial" panose="020B0604020202020204" pitchFamily="34" charset="0"/>
              </a:rPr>
              <a:t>Arborescence qui permet de se retrouver facilement  dans le livre.)</a:t>
            </a:r>
          </a:p>
          <a:p>
            <a:endParaRPr lang="fr-CA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pied de page 5">
            <a:extLst>
              <a:ext uri="{FF2B5EF4-FFF2-40B4-BE49-F238E27FC236}">
                <a16:creationId xmlns:a16="http://schemas.microsoft.com/office/drawing/2014/main" id="{241C008D-F383-44BE-9CE4-E0FEFF732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6062" y="6026226"/>
            <a:ext cx="10859876" cy="198304"/>
          </a:xfrm>
        </p:spPr>
        <p:txBody>
          <a:bodyPr/>
          <a:lstStyle/>
          <a:p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43</a:t>
            </a:r>
            <a:r>
              <a:rPr lang="en-US" sz="2400" cap="none" baseline="30000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2400" cap="none" dirty="0" err="1">
                <a:solidFill>
                  <a:schemeClr val="bg1"/>
                </a:solidFill>
                <a:latin typeface="Arial" panose="020B0604020202020204" pitchFamily="34" charset="0"/>
              </a:rPr>
              <a:t>Congrès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international de </a:t>
            </a:r>
            <a:r>
              <a:rPr lang="en-US" sz="2400" cap="none" dirty="0" err="1">
                <a:solidFill>
                  <a:schemeClr val="bg1"/>
                </a:solidFill>
                <a:latin typeface="Arial" panose="020B0604020202020204" pitchFamily="34" charset="0"/>
              </a:rPr>
              <a:t>l’Institut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TA                                          2018-03-22 </a:t>
            </a:r>
          </a:p>
        </p:txBody>
      </p:sp>
    </p:spTree>
    <p:extLst>
      <p:ext uri="{BB962C8B-B14F-4D97-AF65-F5344CB8AC3E}">
        <p14:creationId xmlns:p14="http://schemas.microsoft.com/office/powerpoint/2010/main" val="400583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Définition du livre numérique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C286E84-B6EA-47B9-AB38-6755EB11F861}"/>
              </a:ext>
            </a:extLst>
          </p:cNvPr>
          <p:cNvSpPr txBox="1"/>
          <p:nvPr/>
        </p:nvSpPr>
        <p:spPr>
          <a:xfrm>
            <a:off x="685802" y="1993726"/>
            <a:ext cx="1076878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Un livre numérique est un fichier pouvant contenir du texte, des images, ou les deux, et pouvant être lu sur un ordinateur et sur d’autres appareils électroniques. </a:t>
            </a:r>
          </a:p>
          <a:p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Bien que les livres numériques soient souvent l’équivalent de livres imprimés, il existe des livres qui ne sont publiés qu’en format numérique.</a:t>
            </a:r>
          </a:p>
          <a:p>
            <a:endParaRPr lang="fr-FR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SQLA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290228B-1E44-428A-B1AA-19561BE18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6062" y="6026226"/>
            <a:ext cx="10859876" cy="198304"/>
          </a:xfrm>
        </p:spPr>
        <p:txBody>
          <a:bodyPr/>
          <a:lstStyle/>
          <a:p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43</a:t>
            </a:r>
            <a:r>
              <a:rPr lang="en-US" sz="2400" cap="none" baseline="30000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2400" cap="none" dirty="0" err="1">
                <a:solidFill>
                  <a:schemeClr val="bg1"/>
                </a:solidFill>
                <a:latin typeface="Arial" panose="020B0604020202020204" pitchFamily="34" charset="0"/>
              </a:rPr>
              <a:t>Congrès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international de </a:t>
            </a:r>
            <a:r>
              <a:rPr lang="en-US" sz="2400" cap="none" dirty="0" err="1">
                <a:solidFill>
                  <a:schemeClr val="bg1"/>
                </a:solidFill>
                <a:latin typeface="Arial" panose="020B0604020202020204" pitchFamily="34" charset="0"/>
              </a:rPr>
              <a:t>l’Institut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TA                                          2018-03-22 </a:t>
            </a:r>
          </a:p>
        </p:txBody>
      </p:sp>
    </p:spTree>
    <p:extLst>
      <p:ext uri="{BB962C8B-B14F-4D97-AF65-F5344CB8AC3E}">
        <p14:creationId xmlns:p14="http://schemas.microsoft.com/office/powerpoint/2010/main" val="781241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5452DBC-71EA-4893-AAD9-5B19BAD72CD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29422" y="93134"/>
            <a:ext cx="6778748" cy="528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732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2007" y="127074"/>
            <a:ext cx="10396882" cy="1151965"/>
          </a:xfrm>
        </p:spPr>
        <p:txBody>
          <a:bodyPr/>
          <a:lstStyle/>
          <a:p>
            <a:r>
              <a:rPr lang="en-CA" dirty="0" err="1"/>
              <a:t>Définition</a:t>
            </a:r>
            <a:r>
              <a:rPr lang="en-CA" dirty="0"/>
              <a:t> du livre audio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222809" y="1709047"/>
            <a:ext cx="10859875" cy="3311189"/>
          </a:xfrm>
        </p:spPr>
        <p:txBody>
          <a:bodyPr>
            <a:noAutofit/>
          </a:bodyPr>
          <a:lstStyle/>
          <a:p>
            <a:r>
              <a:rPr lang="en-CA" sz="2800" cap="none" dirty="0">
                <a:latin typeface="Arial" panose="020B0604020202020204" pitchFamily="34" charset="0"/>
                <a:cs typeface="Arial" panose="020B0604020202020204" pitchFamily="34" charset="0"/>
              </a:rPr>
              <a:t>Le livre audio </a:t>
            </a:r>
            <a:r>
              <a:rPr lang="en-CA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CA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un livre qui </a:t>
            </a:r>
            <a:r>
              <a:rPr lang="en-CA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CA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enregistré</a:t>
            </a:r>
            <a:r>
              <a:rPr lang="en-CA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par un </a:t>
            </a:r>
            <a:r>
              <a:rPr lang="en-CA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narrateur</a:t>
            </a:r>
            <a:r>
              <a:rPr lang="en-CA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CA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CA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CA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produit</a:t>
            </a:r>
            <a:r>
              <a:rPr lang="en-CA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grâce à </a:t>
            </a:r>
            <a:r>
              <a:rPr lang="en-CA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en-CA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synthèse</a:t>
            </a:r>
            <a:r>
              <a:rPr lang="en-CA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vocale</a:t>
            </a:r>
            <a:r>
              <a:rPr lang="en-CA" sz="2800" cap="none" dirty="0">
                <a:latin typeface="Arial" panose="020B0604020202020204" pitchFamily="34" charset="0"/>
                <a:cs typeface="Arial" panose="020B0604020202020204" pitchFamily="34" charset="0"/>
              </a:rPr>
              <a:t>. Il </a:t>
            </a:r>
            <a:r>
              <a:rPr lang="en-CA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peut</a:t>
            </a:r>
            <a:r>
              <a:rPr lang="en-CA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être</a:t>
            </a:r>
            <a:r>
              <a:rPr lang="en-CA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CA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version </a:t>
            </a:r>
            <a:r>
              <a:rPr lang="en-CA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numérique</a:t>
            </a:r>
            <a:r>
              <a:rPr lang="en-CA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CA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CA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format sur </a:t>
            </a:r>
            <a:r>
              <a:rPr lang="en-CA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cédérom</a:t>
            </a:r>
            <a:r>
              <a:rPr lang="en-CA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audio. Il </a:t>
            </a:r>
            <a:r>
              <a:rPr lang="en-CA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comprend</a:t>
            </a:r>
            <a:r>
              <a:rPr lang="en-CA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en-CA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renseignements</a:t>
            </a:r>
            <a:r>
              <a:rPr lang="en-CA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sur le livre, </a:t>
            </a:r>
            <a:r>
              <a:rPr lang="en-CA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l’auteur</a:t>
            </a:r>
            <a:r>
              <a:rPr lang="en-CA" sz="2800" cap="none" dirty="0">
                <a:latin typeface="Arial" panose="020B0604020202020204" pitchFamily="34" charset="0"/>
                <a:cs typeface="Arial" panose="020B0604020202020204" pitchFamily="34" charset="0"/>
              </a:rPr>
              <a:t>, le </a:t>
            </a:r>
            <a:r>
              <a:rPr lang="en-CA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narrateur</a:t>
            </a:r>
            <a:r>
              <a:rPr lang="en-CA" sz="2800" cap="none" dirty="0">
                <a:latin typeface="Arial" panose="020B0604020202020204" pitchFamily="34" charset="0"/>
                <a:cs typeface="Arial" panose="020B0604020202020204" pitchFamily="34" charset="0"/>
              </a:rPr>
              <a:t>, la </a:t>
            </a:r>
            <a:r>
              <a:rPr lang="en-CA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durée</a:t>
            </a:r>
            <a:r>
              <a:rPr lang="en-CA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et le </a:t>
            </a:r>
            <a:r>
              <a:rPr lang="en-CA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texte</a:t>
            </a:r>
            <a:r>
              <a:rPr lang="en-CA" sz="2800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CA" sz="2800" cap="none" dirty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en-CA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existe</a:t>
            </a:r>
            <a:r>
              <a:rPr lang="en-CA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des versions </a:t>
            </a:r>
            <a:r>
              <a:rPr lang="en-CA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commerciales</a:t>
            </a:r>
            <a:r>
              <a:rPr lang="en-CA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de livres audio (MP3) et </a:t>
            </a:r>
            <a:r>
              <a:rPr lang="en-CA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en-CA" sz="2800" cap="none" dirty="0">
                <a:latin typeface="Arial" panose="020B0604020202020204" pitchFamily="34" charset="0"/>
                <a:cs typeface="Arial" panose="020B0604020202020204" pitchFamily="34" charset="0"/>
              </a:rPr>
              <a:t>versions </a:t>
            </a:r>
            <a:r>
              <a:rPr lang="en-CA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adaptées</a:t>
            </a:r>
            <a:r>
              <a:rPr lang="en-CA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(Digital Accessible Information </a:t>
            </a:r>
            <a:r>
              <a:rPr lang="en-CA" sz="28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SYsteme</a:t>
            </a:r>
            <a:r>
              <a:rPr lang="en-CA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CA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DAISY</a:t>
            </a:r>
            <a:r>
              <a:rPr lang="en-CA" sz="2800" cap="none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fr-CA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pied de page 5">
            <a:extLst>
              <a:ext uri="{FF2B5EF4-FFF2-40B4-BE49-F238E27FC236}">
                <a16:creationId xmlns:a16="http://schemas.microsoft.com/office/drawing/2014/main" id="{4B3CE5FB-FAD8-4A18-BFCB-B30836DCB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6062" y="6026226"/>
            <a:ext cx="10859876" cy="198304"/>
          </a:xfrm>
        </p:spPr>
        <p:txBody>
          <a:bodyPr/>
          <a:lstStyle/>
          <a:p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43</a:t>
            </a:r>
            <a:r>
              <a:rPr lang="en-US" sz="2400" cap="none" baseline="30000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2400" cap="none" dirty="0" err="1">
                <a:solidFill>
                  <a:schemeClr val="bg1"/>
                </a:solidFill>
                <a:latin typeface="Arial" panose="020B0604020202020204" pitchFamily="34" charset="0"/>
              </a:rPr>
              <a:t>Congrès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international de </a:t>
            </a:r>
            <a:r>
              <a:rPr lang="en-US" sz="2400" cap="none" dirty="0" err="1">
                <a:solidFill>
                  <a:schemeClr val="bg1"/>
                </a:solidFill>
                <a:latin typeface="Arial" panose="020B0604020202020204" pitchFamily="34" charset="0"/>
              </a:rPr>
              <a:t>l’Institut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TA                                          2018-03-22 </a:t>
            </a:r>
          </a:p>
        </p:txBody>
      </p:sp>
    </p:spTree>
    <p:extLst>
      <p:ext uri="{BB962C8B-B14F-4D97-AF65-F5344CB8AC3E}">
        <p14:creationId xmlns:p14="http://schemas.microsoft.com/office/powerpoint/2010/main" val="3919629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  <p:custDataLst>
              <p:tags r:id="rId1"/>
            </p:custDataLst>
          </p:nvPr>
        </p:nvSpPr>
        <p:spPr>
          <a:xfrm>
            <a:off x="516478" y="1778755"/>
            <a:ext cx="10396881" cy="330048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r-CA" sz="10400" cap="none" dirty="0">
                <a:latin typeface="Arial" panose="020B0604020202020204" pitchFamily="34" charset="0"/>
                <a:cs typeface="Arial" panose="020B0604020202020204" pitchFamily="34" charset="0"/>
              </a:rPr>
              <a:t>Chaque </a:t>
            </a:r>
            <a:r>
              <a:rPr lang="fr-CA" sz="10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grande maison </a:t>
            </a:r>
            <a:r>
              <a:rPr lang="fr-CA" sz="10400" cap="none" dirty="0">
                <a:latin typeface="Arial" panose="020B0604020202020204" pitchFamily="34" charset="0"/>
                <a:cs typeface="Arial" panose="020B0604020202020204" pitchFamily="34" charset="0"/>
              </a:rPr>
              <a:t>d’éditions (droits d’auteur) </a:t>
            </a:r>
            <a:r>
              <a:rPr lang="fr-CA" sz="10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 sa </a:t>
            </a:r>
            <a:r>
              <a:rPr lang="fr-CA" sz="10400" cap="none" dirty="0">
                <a:latin typeface="Arial" panose="020B0604020202020204" pitchFamily="34" charset="0"/>
                <a:cs typeface="Arial" panose="020B0604020202020204" pitchFamily="34" charset="0"/>
              </a:rPr>
              <a:t>collection de livres audio</a:t>
            </a:r>
          </a:p>
          <a:p>
            <a:r>
              <a:rPr lang="fr-CA" sz="10400" cap="none" dirty="0">
                <a:latin typeface="Arial" panose="020B0604020202020204" pitchFamily="34" charset="0"/>
                <a:cs typeface="Arial" panose="020B0604020202020204" pitchFamily="34" charset="0"/>
              </a:rPr>
              <a:t>Collection </a:t>
            </a:r>
            <a:r>
              <a:rPr lang="fr-CA" sz="10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Audiolib</a:t>
            </a:r>
            <a:endParaRPr lang="fr-CA" sz="10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sz="10400" cap="none" dirty="0">
                <a:latin typeface="Arial" panose="020B0604020202020204" pitchFamily="34" charset="0"/>
                <a:cs typeface="Arial" panose="020B0604020202020204" pitchFamily="34" charset="0"/>
              </a:rPr>
              <a:t>Collection Écoutez Lire de Gallimard</a:t>
            </a:r>
          </a:p>
          <a:p>
            <a:r>
              <a:rPr lang="fr-CA" sz="10400" cap="none" dirty="0">
                <a:latin typeface="Arial" panose="020B0604020202020204" pitchFamily="34" charset="0"/>
                <a:cs typeface="Arial" panose="020B0604020202020204" pitchFamily="34" charset="0"/>
              </a:rPr>
              <a:t>Collection </a:t>
            </a:r>
            <a:r>
              <a:rPr lang="fr-CA" sz="10400" cap="none" dirty="0"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fr-CA" sz="10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ditions Alexandre </a:t>
            </a:r>
            <a:r>
              <a:rPr lang="fr-CA" sz="10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Stanké</a:t>
            </a:r>
            <a:r>
              <a:rPr lang="fr-CA" sz="10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A" sz="104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sz="10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Nouveautés </a:t>
            </a:r>
            <a:r>
              <a:rPr lang="fr-CA" sz="10400" cap="none" dirty="0">
                <a:latin typeface="Arial" panose="020B0604020202020204" pitchFamily="34" charset="0"/>
                <a:cs typeface="Arial" panose="020B0604020202020204" pitchFamily="34" charset="0"/>
              </a:rPr>
              <a:t>Vues et Voix coédition avec les éditeurs</a:t>
            </a:r>
          </a:p>
          <a:p>
            <a:r>
              <a:rPr lang="fr-CA" sz="10400" cap="none" dirty="0">
                <a:latin typeface="Arial" panose="020B0604020202020204" pitchFamily="34" charset="0"/>
                <a:cs typeface="Arial" panose="020B0604020202020204" pitchFamily="34" charset="0"/>
              </a:rPr>
              <a:t>Note: www.litteratureaudio.com</a:t>
            </a:r>
            <a:r>
              <a:rPr lang="fr-CA" sz="8000" cap="none" dirty="0">
                <a:latin typeface="Arial" panose="020B0604020202020204" pitchFamily="34" charset="0"/>
                <a:cs typeface="Arial" panose="020B0604020202020204" pitchFamily="34" charset="0"/>
              </a:rPr>
              <a:t>  (les donneurs de voix) fichiers gratuits qu’on peut télécharger sur le web</a:t>
            </a:r>
          </a:p>
          <a:p>
            <a:pPr marL="0" indent="0">
              <a:buNone/>
            </a:pPr>
            <a:endParaRPr lang="fr-CA" sz="80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A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25254127-7EC6-4854-8010-DC4B880B9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477" y="166403"/>
            <a:ext cx="10396882" cy="1151965"/>
          </a:xfrm>
        </p:spPr>
        <p:txBody>
          <a:bodyPr/>
          <a:lstStyle/>
          <a:p>
            <a:r>
              <a:rPr lang="en-CA" dirty="0"/>
              <a:t>Le livre audio</a:t>
            </a:r>
            <a:endParaRPr lang="fr-CA" dirty="0"/>
          </a:p>
        </p:txBody>
      </p:sp>
      <p:sp>
        <p:nvSpPr>
          <p:cNvPr id="8" name="Espace réservé du pied de page 5">
            <a:extLst>
              <a:ext uri="{FF2B5EF4-FFF2-40B4-BE49-F238E27FC236}">
                <a16:creationId xmlns:a16="http://schemas.microsoft.com/office/drawing/2014/main" id="{B07950BA-0774-48DA-9295-0C2F418FB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6062" y="6026226"/>
            <a:ext cx="10859876" cy="198304"/>
          </a:xfrm>
        </p:spPr>
        <p:txBody>
          <a:bodyPr/>
          <a:lstStyle/>
          <a:p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43</a:t>
            </a:r>
            <a:r>
              <a:rPr lang="en-US" sz="2400" cap="none" baseline="30000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2400" cap="none" dirty="0" err="1">
                <a:solidFill>
                  <a:schemeClr val="bg1"/>
                </a:solidFill>
                <a:latin typeface="Arial" panose="020B0604020202020204" pitchFamily="34" charset="0"/>
              </a:rPr>
              <a:t>Congrès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international de </a:t>
            </a:r>
            <a:r>
              <a:rPr lang="en-US" sz="2400" cap="none" dirty="0" err="1">
                <a:solidFill>
                  <a:schemeClr val="bg1"/>
                </a:solidFill>
                <a:latin typeface="Arial" panose="020B0604020202020204" pitchFamily="34" charset="0"/>
              </a:rPr>
              <a:t>l’Institut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TA                                          2018-03-22 </a:t>
            </a:r>
          </a:p>
        </p:txBody>
      </p:sp>
    </p:spTree>
    <p:extLst>
      <p:ext uri="{BB962C8B-B14F-4D97-AF65-F5344CB8AC3E}">
        <p14:creationId xmlns:p14="http://schemas.microsoft.com/office/powerpoint/2010/main" val="70337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À Qui </a:t>
            </a:r>
            <a:r>
              <a:rPr lang="fr-CA" b="1" dirty="0"/>
              <a:t>s’adresse</a:t>
            </a:r>
            <a:r>
              <a:rPr lang="fr-CA" dirty="0"/>
              <a:t> le livre audio?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764213" y="2249717"/>
            <a:ext cx="10394707" cy="3311189"/>
          </a:xfrm>
        </p:spPr>
        <p:txBody>
          <a:bodyPr>
            <a:normAutofit fontScale="25000" lnSpcReduction="20000"/>
          </a:bodyPr>
          <a:lstStyle/>
          <a:p>
            <a:r>
              <a:rPr lang="fr-CA" sz="10400" cap="none" dirty="0">
                <a:latin typeface="Arial" panose="020B0604020202020204" pitchFamily="34" charset="0"/>
              </a:rPr>
              <a:t>Aux jeunes</a:t>
            </a:r>
          </a:p>
          <a:p>
            <a:r>
              <a:rPr lang="fr-CA" sz="10400" cap="none" dirty="0">
                <a:latin typeface="Arial" panose="020B0604020202020204" pitchFamily="34" charset="0"/>
              </a:rPr>
              <a:t>Aux personnes qui voyagent</a:t>
            </a:r>
          </a:p>
          <a:p>
            <a:r>
              <a:rPr lang="fr-CA" sz="10400" cap="none" dirty="0">
                <a:latin typeface="Arial" panose="020B0604020202020204" pitchFamily="34" charset="0"/>
              </a:rPr>
              <a:t>À </a:t>
            </a:r>
            <a:r>
              <a:rPr lang="fr-CA" sz="10400" cap="none" dirty="0" smtClean="0">
                <a:latin typeface="Arial" panose="020B0604020202020204" pitchFamily="34" charset="0"/>
              </a:rPr>
              <a:t>toutes les </a:t>
            </a:r>
            <a:r>
              <a:rPr lang="fr-CA" sz="10400" cap="none" dirty="0">
                <a:latin typeface="Arial" panose="020B0604020202020204" pitchFamily="34" charset="0"/>
              </a:rPr>
              <a:t>autres personnes qui veulent se faire plaisir </a:t>
            </a:r>
          </a:p>
          <a:p>
            <a:r>
              <a:rPr lang="fr-CA" sz="10400" cap="none" dirty="0">
                <a:latin typeface="Arial" panose="020B0604020202020204" pitchFamily="34" charset="0"/>
              </a:rPr>
              <a:t>Aux personnes qui présentent des déficiences perceptuelles incapables de lire l’imprimé en raison de</a:t>
            </a:r>
          </a:p>
          <a:p>
            <a:pPr lvl="1">
              <a:buFontTx/>
              <a:buChar char="-"/>
            </a:pPr>
            <a:r>
              <a:rPr lang="fr-CA" sz="10400" cap="none" dirty="0">
                <a:latin typeface="Arial" panose="020B0604020202020204" pitchFamily="34" charset="0"/>
              </a:rPr>
              <a:t>limitations visuelles, </a:t>
            </a:r>
          </a:p>
          <a:p>
            <a:pPr lvl="1">
              <a:buFontTx/>
              <a:buChar char="-"/>
            </a:pPr>
            <a:r>
              <a:rPr lang="fr-CA" sz="10400" cap="none" dirty="0">
                <a:latin typeface="Arial" panose="020B0604020202020204" pitchFamily="34" charset="0"/>
              </a:rPr>
              <a:t>physiques </a:t>
            </a:r>
          </a:p>
          <a:p>
            <a:pPr lvl="1">
              <a:buFontTx/>
              <a:buChar char="-"/>
            </a:pPr>
            <a:r>
              <a:rPr lang="fr-CA" sz="10400" cap="none" dirty="0">
                <a:latin typeface="Arial" panose="020B0604020202020204" pitchFamily="34" charset="0"/>
              </a:rPr>
              <a:t>ou d’apprentissage</a:t>
            </a:r>
          </a:p>
          <a:p>
            <a:endParaRPr lang="fr-CA" cap="none" dirty="0">
              <a:latin typeface="Arial" panose="020B0604020202020204" pitchFamily="34" charset="0"/>
            </a:endParaRPr>
          </a:p>
          <a:p>
            <a:endParaRPr lang="fr-CA" cap="none" dirty="0">
              <a:latin typeface="Arial" panose="020B0604020202020204" pitchFamily="34" charset="0"/>
            </a:endParaRPr>
          </a:p>
          <a:p>
            <a:endParaRPr lang="fr-CA" cap="none" dirty="0">
              <a:latin typeface="Arial" panose="020B0604020202020204" pitchFamily="34" charset="0"/>
            </a:endParaRPr>
          </a:p>
        </p:txBody>
      </p:sp>
      <p:sp>
        <p:nvSpPr>
          <p:cNvPr id="5" name="Espace réservé du pied de page 5">
            <a:extLst>
              <a:ext uri="{FF2B5EF4-FFF2-40B4-BE49-F238E27FC236}">
                <a16:creationId xmlns:a16="http://schemas.microsoft.com/office/drawing/2014/main" id="{8850D5C0-0B35-49F7-AC5E-E132114A4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6062" y="6026226"/>
            <a:ext cx="10859876" cy="198304"/>
          </a:xfrm>
        </p:spPr>
        <p:txBody>
          <a:bodyPr/>
          <a:lstStyle/>
          <a:p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43</a:t>
            </a:r>
            <a:r>
              <a:rPr lang="en-US" sz="2400" cap="none" baseline="30000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2400" cap="none" dirty="0" err="1">
                <a:solidFill>
                  <a:schemeClr val="bg1"/>
                </a:solidFill>
                <a:latin typeface="Arial" panose="020B0604020202020204" pitchFamily="34" charset="0"/>
              </a:rPr>
              <a:t>Congrès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international de </a:t>
            </a:r>
            <a:r>
              <a:rPr lang="en-US" sz="2400" cap="none" dirty="0" err="1">
                <a:solidFill>
                  <a:schemeClr val="bg1"/>
                </a:solidFill>
                <a:latin typeface="Arial" panose="020B0604020202020204" pitchFamily="34" charset="0"/>
              </a:rPr>
              <a:t>l’Institut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TA                                          2018-03-22 </a:t>
            </a:r>
          </a:p>
        </p:txBody>
      </p:sp>
    </p:spTree>
    <p:extLst>
      <p:ext uri="{BB962C8B-B14F-4D97-AF65-F5344CB8AC3E}">
        <p14:creationId xmlns:p14="http://schemas.microsoft.com/office/powerpoint/2010/main" val="77260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CA" dirty="0" err="1"/>
              <a:t>Conférencières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685800" y="2063396"/>
            <a:ext cx="10954910" cy="3311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Madeleine Fauteux, personne-ressource, Institut des troubles d’apprentissage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CA" sz="2400" cap="none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ressource.ta.madeleine@institutta.com</a:t>
            </a:r>
            <a:r>
              <a:rPr lang="fr-C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(514) 847-1324 poste 230</a:t>
            </a:r>
            <a:endParaRPr lang="fr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fr-C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Denise Archambault, orthophoniste et bénévole à Vues et Voix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C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Lucie </a:t>
            </a:r>
            <a:r>
              <a:rPr lang="fr-CA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Robidas</a:t>
            </a:r>
            <a:r>
              <a:rPr lang="fr-C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, directrice des services adaptés, Vues et Voix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CA" sz="2400" cap="none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lrobidas@vuesetvoix.com</a:t>
            </a:r>
            <a:r>
              <a:rPr lang="fr-C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(524) 282-1999 poste 205 </a:t>
            </a:r>
            <a:endParaRPr lang="fr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A" dirty="0"/>
          </a:p>
        </p:txBody>
      </p:sp>
      <p:sp>
        <p:nvSpPr>
          <p:cNvPr id="7" name="Espace réservé du pied de page 5">
            <a:extLst>
              <a:ext uri="{FF2B5EF4-FFF2-40B4-BE49-F238E27FC236}">
                <a16:creationId xmlns:a16="http://schemas.microsoft.com/office/drawing/2014/main" id="{A6416C78-F96D-42A3-8920-C29094BCE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6062" y="6026226"/>
            <a:ext cx="10859876" cy="198304"/>
          </a:xfrm>
        </p:spPr>
        <p:txBody>
          <a:bodyPr/>
          <a:lstStyle/>
          <a:p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43</a:t>
            </a:r>
            <a:r>
              <a:rPr lang="en-US" sz="2400" cap="none" baseline="30000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2400" cap="none" dirty="0" err="1">
                <a:solidFill>
                  <a:schemeClr val="bg1"/>
                </a:solidFill>
                <a:latin typeface="Arial" panose="020B0604020202020204" pitchFamily="34" charset="0"/>
              </a:rPr>
              <a:t>Congrès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international de </a:t>
            </a:r>
            <a:r>
              <a:rPr lang="en-US" sz="2400" cap="none" dirty="0" err="1">
                <a:solidFill>
                  <a:schemeClr val="bg1"/>
                </a:solidFill>
                <a:latin typeface="Arial" panose="020B0604020202020204" pitchFamily="34" charset="0"/>
              </a:rPr>
              <a:t>l’Institut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TA                                          2018-03-22 </a:t>
            </a:r>
          </a:p>
        </p:txBody>
      </p:sp>
    </p:spTree>
    <p:extLst>
      <p:ext uri="{BB962C8B-B14F-4D97-AF65-F5344CB8AC3E}">
        <p14:creationId xmlns:p14="http://schemas.microsoft.com/office/powerpoint/2010/main" val="2024331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626" y="384510"/>
            <a:ext cx="10396882" cy="1151965"/>
          </a:xfrm>
        </p:spPr>
        <p:txBody>
          <a:bodyPr/>
          <a:lstStyle/>
          <a:p>
            <a:r>
              <a:rPr lang="en-CA" dirty="0" err="1"/>
              <a:t>Définition</a:t>
            </a:r>
            <a:r>
              <a:rPr lang="en-CA" dirty="0"/>
              <a:t> du </a:t>
            </a:r>
            <a:r>
              <a:rPr lang="en-CA" dirty="0" err="1"/>
              <a:t>livre</a:t>
            </a:r>
            <a:r>
              <a:rPr lang="en-CA" dirty="0"/>
              <a:t> audio </a:t>
            </a:r>
            <a:r>
              <a:rPr lang="en-CA" dirty="0" err="1"/>
              <a:t>adapté</a:t>
            </a:r>
            <a:r>
              <a:rPr lang="en-CA" dirty="0"/>
              <a:t>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85801" y="1837765"/>
            <a:ext cx="10394707" cy="33111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500" cap="none" dirty="0">
                <a:latin typeface="Arial" pitchFamily="34" charset="0"/>
                <a:cs typeface="Arial" pitchFamily="34" charset="0"/>
              </a:rPr>
              <a:t>Le livre audio </a:t>
            </a:r>
            <a:r>
              <a:rPr lang="en-CA" sz="2500" cap="none" dirty="0" err="1">
                <a:latin typeface="Arial" pitchFamily="34" charset="0"/>
                <a:cs typeface="Arial" pitchFamily="34" charset="0"/>
              </a:rPr>
              <a:t>est</a:t>
            </a:r>
            <a:r>
              <a:rPr lang="en-CA" sz="2500" cap="none" dirty="0">
                <a:latin typeface="Arial" pitchFamily="34" charset="0"/>
                <a:cs typeface="Arial" pitchFamily="34" charset="0"/>
              </a:rPr>
              <a:t> un livre </a:t>
            </a:r>
            <a:r>
              <a:rPr lang="en-CA" sz="2500" cap="none" dirty="0" err="1">
                <a:latin typeface="Arial" pitchFamily="34" charset="0"/>
                <a:cs typeface="Arial" pitchFamily="34" charset="0"/>
              </a:rPr>
              <a:t>enregistré</a:t>
            </a:r>
            <a:r>
              <a:rPr lang="en-CA" sz="2500" cap="none" dirty="0">
                <a:latin typeface="Arial" pitchFamily="34" charset="0"/>
                <a:cs typeface="Arial" pitchFamily="34" charset="0"/>
              </a:rPr>
              <a:t> avec la </a:t>
            </a:r>
            <a:r>
              <a:rPr lang="en-CA" sz="2500" cap="none" dirty="0" err="1">
                <a:latin typeface="Arial" pitchFamily="34" charset="0"/>
                <a:cs typeface="Arial" pitchFamily="34" charset="0"/>
              </a:rPr>
              <a:t>voix</a:t>
            </a:r>
            <a:r>
              <a:rPr lang="en-CA" sz="2500" cap="none" dirty="0">
                <a:latin typeface="Arial" pitchFamily="34" charset="0"/>
                <a:cs typeface="Arial" pitchFamily="34" charset="0"/>
              </a:rPr>
              <a:t> </a:t>
            </a:r>
            <a:r>
              <a:rPr lang="en-CA" sz="2500" cap="none" dirty="0" err="1">
                <a:latin typeface="Arial" pitchFamily="34" charset="0"/>
                <a:cs typeface="Arial" pitchFamily="34" charset="0"/>
              </a:rPr>
              <a:t>humaine</a:t>
            </a:r>
            <a:r>
              <a:rPr lang="en-CA" sz="2500" cap="none" dirty="0">
                <a:latin typeface="Arial" pitchFamily="34" charset="0"/>
                <a:cs typeface="Arial" pitchFamily="34" charset="0"/>
              </a:rPr>
              <a:t> </a:t>
            </a:r>
            <a:r>
              <a:rPr lang="en-CA" sz="2500" cap="none" dirty="0" err="1">
                <a:latin typeface="Arial" pitchFamily="34" charset="0"/>
                <a:cs typeface="Arial" pitchFamily="34" charset="0"/>
              </a:rPr>
              <a:t>ou</a:t>
            </a:r>
            <a:r>
              <a:rPr lang="en-CA" sz="2500" cap="none" dirty="0">
                <a:latin typeface="Arial" pitchFamily="34" charset="0"/>
                <a:cs typeface="Arial" pitchFamily="34" charset="0"/>
              </a:rPr>
              <a:t> </a:t>
            </a:r>
            <a:r>
              <a:rPr lang="en-CA" sz="2500" cap="none" dirty="0" err="1">
                <a:latin typeface="Arial" pitchFamily="34" charset="0"/>
                <a:cs typeface="Arial" pitchFamily="34" charset="0"/>
              </a:rPr>
              <a:t>une</a:t>
            </a:r>
            <a:r>
              <a:rPr lang="en-CA" sz="2500" cap="none" dirty="0">
                <a:latin typeface="Arial" pitchFamily="34" charset="0"/>
                <a:cs typeface="Arial" pitchFamily="34" charset="0"/>
              </a:rPr>
              <a:t> </a:t>
            </a:r>
            <a:r>
              <a:rPr lang="en-CA" sz="2500" cap="none" dirty="0" err="1">
                <a:latin typeface="Arial" pitchFamily="34" charset="0"/>
                <a:cs typeface="Arial" pitchFamily="34" charset="0"/>
              </a:rPr>
              <a:t>voix</a:t>
            </a:r>
            <a:r>
              <a:rPr lang="en-CA" sz="2500" cap="none" dirty="0">
                <a:latin typeface="Arial" pitchFamily="34" charset="0"/>
                <a:cs typeface="Arial" pitchFamily="34" charset="0"/>
              </a:rPr>
              <a:t> de </a:t>
            </a:r>
            <a:r>
              <a:rPr lang="en-CA" sz="2500" cap="none" dirty="0" err="1">
                <a:latin typeface="Arial" pitchFamily="34" charset="0"/>
                <a:cs typeface="Arial" pitchFamily="34" charset="0"/>
              </a:rPr>
              <a:t>synthèse</a:t>
            </a:r>
            <a:r>
              <a:rPr lang="en-CA" sz="2500" cap="none" dirty="0">
                <a:latin typeface="Arial" pitchFamily="34" charset="0"/>
                <a:cs typeface="Arial" pitchFamily="34" charset="0"/>
              </a:rPr>
              <a:t> </a:t>
            </a:r>
            <a:r>
              <a:rPr lang="en-CA" sz="2500" cap="none" dirty="0" err="1">
                <a:latin typeface="Arial" pitchFamily="34" charset="0"/>
                <a:cs typeface="Arial" pitchFamily="34" charset="0"/>
              </a:rPr>
              <a:t>dont</a:t>
            </a:r>
            <a:r>
              <a:rPr lang="en-CA" sz="2500" cap="none" dirty="0">
                <a:latin typeface="Arial" pitchFamily="34" charset="0"/>
                <a:cs typeface="Arial" pitchFamily="34" charset="0"/>
              </a:rPr>
              <a:t> la structure </a:t>
            </a:r>
            <a:r>
              <a:rPr lang="en-CA" sz="2500" cap="none" dirty="0" err="1">
                <a:latin typeface="Arial" pitchFamily="34" charset="0"/>
                <a:cs typeface="Arial" pitchFamily="34" charset="0"/>
              </a:rPr>
              <a:t>numérique</a:t>
            </a:r>
            <a:r>
              <a:rPr lang="en-CA" sz="2500" cap="none" dirty="0">
                <a:latin typeface="Arial" pitchFamily="34" charset="0"/>
                <a:cs typeface="Arial" pitchFamily="34" charset="0"/>
              </a:rPr>
              <a:t> (format DAISY) </a:t>
            </a:r>
            <a:r>
              <a:rPr lang="en-CA" sz="2500" cap="none" dirty="0" err="1">
                <a:latin typeface="Arial" pitchFamily="34" charset="0"/>
                <a:cs typeface="Arial" pitchFamily="34" charset="0"/>
              </a:rPr>
              <a:t>doit</a:t>
            </a:r>
            <a:r>
              <a:rPr lang="en-CA" sz="2500" cap="none" dirty="0">
                <a:latin typeface="Arial" pitchFamily="34" charset="0"/>
                <a:cs typeface="Arial" pitchFamily="34" charset="0"/>
              </a:rPr>
              <a:t> </a:t>
            </a:r>
            <a:r>
              <a:rPr lang="en-CA" sz="2500" cap="none" dirty="0" err="1">
                <a:latin typeface="Arial" pitchFamily="34" charset="0"/>
                <a:cs typeface="Arial" pitchFamily="34" charset="0"/>
              </a:rPr>
              <a:t>être</a:t>
            </a:r>
            <a:r>
              <a:rPr lang="en-CA" sz="2500" cap="none" dirty="0">
                <a:latin typeface="Arial" pitchFamily="34" charset="0"/>
                <a:cs typeface="Arial" pitchFamily="34" charset="0"/>
              </a:rPr>
              <a:t> </a:t>
            </a:r>
            <a:r>
              <a:rPr lang="en-CA" sz="2500" cap="none" dirty="0" err="1">
                <a:latin typeface="Arial" pitchFamily="34" charset="0"/>
                <a:cs typeface="Arial" pitchFamily="34" charset="0"/>
              </a:rPr>
              <a:t>lu</a:t>
            </a:r>
            <a:r>
              <a:rPr lang="en-CA" sz="2500" cap="none" dirty="0">
                <a:latin typeface="Arial" pitchFamily="34" charset="0"/>
                <a:cs typeface="Arial" pitchFamily="34" charset="0"/>
              </a:rPr>
              <a:t> au </a:t>
            </a:r>
            <a:r>
              <a:rPr lang="en-CA" sz="2500" cap="none" dirty="0" err="1">
                <a:latin typeface="Arial" pitchFamily="34" charset="0"/>
                <a:cs typeface="Arial" pitchFamily="34" charset="0"/>
              </a:rPr>
              <a:t>moyen</a:t>
            </a:r>
            <a:r>
              <a:rPr lang="en-CA" sz="2500" cap="none" dirty="0">
                <a:latin typeface="Arial" pitchFamily="34" charset="0"/>
                <a:cs typeface="Arial" pitchFamily="34" charset="0"/>
              </a:rPr>
              <a:t> d’un </a:t>
            </a:r>
            <a:r>
              <a:rPr lang="en-CA" sz="2500" cap="none" dirty="0" err="1">
                <a:latin typeface="Arial" pitchFamily="34" charset="0"/>
                <a:cs typeface="Arial" pitchFamily="34" charset="0"/>
              </a:rPr>
              <a:t>appareil</a:t>
            </a:r>
            <a:r>
              <a:rPr lang="en-CA" sz="2500" cap="none" dirty="0">
                <a:latin typeface="Arial" pitchFamily="34" charset="0"/>
                <a:cs typeface="Arial" pitchFamily="34" charset="0"/>
              </a:rPr>
              <a:t> </a:t>
            </a:r>
            <a:r>
              <a:rPr lang="en-CA" sz="2500" cap="none" dirty="0" err="1">
                <a:latin typeface="Arial" pitchFamily="34" charset="0"/>
                <a:cs typeface="Arial" pitchFamily="34" charset="0"/>
              </a:rPr>
              <a:t>adapté</a:t>
            </a:r>
            <a:r>
              <a:rPr lang="en-CA" sz="2500" cap="none" dirty="0">
                <a:latin typeface="Arial" pitchFamily="34" charset="0"/>
                <a:cs typeface="Arial" pitchFamily="34" charset="0"/>
              </a:rPr>
              <a:t> Victor </a:t>
            </a:r>
            <a:r>
              <a:rPr lang="en-CA" sz="2500" cap="none" dirty="0" smtClean="0">
                <a:latin typeface="Arial" pitchFamily="34" charset="0"/>
                <a:cs typeface="Arial" pitchFamily="34" charset="0"/>
              </a:rPr>
              <a:t>Reader </a:t>
            </a:r>
            <a:r>
              <a:rPr lang="en-CA" sz="2500" cap="none" dirty="0" err="1" smtClean="0">
                <a:latin typeface="Arial" pitchFamily="34" charset="0"/>
                <a:cs typeface="Arial" pitchFamily="34" charset="0"/>
              </a:rPr>
              <a:t>ou</a:t>
            </a:r>
            <a:r>
              <a:rPr lang="en-CA" sz="2500" cap="none" dirty="0" smtClean="0">
                <a:latin typeface="Arial" pitchFamily="34" charset="0"/>
                <a:cs typeface="Arial" pitchFamily="34" charset="0"/>
              </a:rPr>
              <a:t> avec </a:t>
            </a:r>
            <a:r>
              <a:rPr lang="en-CA" sz="2500" cap="none" dirty="0">
                <a:latin typeface="Arial" pitchFamily="34" charset="0"/>
                <a:cs typeface="Arial" pitchFamily="34" charset="0"/>
              </a:rPr>
              <a:t>AMIS </a:t>
            </a:r>
            <a:r>
              <a:rPr lang="en-CA" sz="2500" cap="none" dirty="0" smtClean="0">
                <a:latin typeface="Arial" pitchFamily="34" charset="0"/>
                <a:cs typeface="Arial" pitchFamily="34" charset="0"/>
              </a:rPr>
              <a:t>qui </a:t>
            </a:r>
            <a:r>
              <a:rPr lang="en-CA" sz="2500" cap="none" dirty="0" err="1">
                <a:latin typeface="Arial" pitchFamily="34" charset="0"/>
                <a:cs typeface="Arial" pitchFamily="34" charset="0"/>
              </a:rPr>
              <a:t>est</a:t>
            </a:r>
            <a:r>
              <a:rPr lang="en-CA" sz="2500" cap="none" dirty="0">
                <a:latin typeface="Arial" pitchFamily="34" charset="0"/>
                <a:cs typeface="Arial" pitchFamily="34" charset="0"/>
              </a:rPr>
              <a:t> un </a:t>
            </a:r>
            <a:r>
              <a:rPr lang="en-CA" sz="2500" cap="none" dirty="0" err="1">
                <a:latin typeface="Arial" pitchFamily="34" charset="0"/>
                <a:cs typeface="Arial" pitchFamily="34" charset="0"/>
              </a:rPr>
              <a:t>gratuiciel</a:t>
            </a:r>
            <a:r>
              <a:rPr lang="en-CA" sz="2500" cap="none" dirty="0">
                <a:latin typeface="Arial" pitchFamily="34" charset="0"/>
                <a:cs typeface="Arial" pitchFamily="34" charset="0"/>
              </a:rPr>
              <a:t> de lecture.</a:t>
            </a:r>
          </a:p>
          <a:p>
            <a:pPr marL="0" indent="0">
              <a:buNone/>
            </a:pPr>
            <a:r>
              <a:rPr lang="en-CA" sz="2500" cap="none" dirty="0">
                <a:latin typeface="Arial" pitchFamily="34" charset="0"/>
                <a:cs typeface="Arial" pitchFamily="34" charset="0"/>
              </a:rPr>
              <a:t>Ce format </a:t>
            </a:r>
            <a:r>
              <a:rPr lang="en-CA" sz="2500" cap="none" dirty="0" err="1">
                <a:latin typeface="Arial" pitchFamily="34" charset="0"/>
                <a:cs typeface="Arial" pitchFamily="34" charset="0"/>
              </a:rPr>
              <a:t>permet</a:t>
            </a:r>
            <a:r>
              <a:rPr lang="en-CA" sz="2500" cap="none" dirty="0">
                <a:latin typeface="Arial" pitchFamily="34" charset="0"/>
                <a:cs typeface="Arial" pitchFamily="34" charset="0"/>
              </a:rPr>
              <a:t> à </a:t>
            </a:r>
            <a:r>
              <a:rPr lang="en-CA" sz="2500" cap="none" dirty="0" err="1">
                <a:latin typeface="Arial" pitchFamily="34" charset="0"/>
                <a:cs typeface="Arial" pitchFamily="34" charset="0"/>
              </a:rPr>
              <a:t>l’élève</a:t>
            </a:r>
            <a:r>
              <a:rPr lang="en-CA" sz="2500" cap="none" dirty="0">
                <a:latin typeface="Arial" pitchFamily="34" charset="0"/>
                <a:cs typeface="Arial" pitchFamily="34" charset="0"/>
              </a:rPr>
              <a:t> de </a:t>
            </a:r>
            <a:r>
              <a:rPr lang="en-CA" sz="2500" cap="none" dirty="0" err="1">
                <a:latin typeface="Arial" pitchFamily="34" charset="0"/>
                <a:cs typeface="Arial" pitchFamily="34" charset="0"/>
              </a:rPr>
              <a:t>naviguer</a:t>
            </a:r>
            <a:r>
              <a:rPr lang="en-CA" sz="2500" cap="none" dirty="0">
                <a:latin typeface="Arial" pitchFamily="34" charset="0"/>
                <a:cs typeface="Arial" pitchFamily="34" charset="0"/>
              </a:rPr>
              <a:t> page par page, </a:t>
            </a:r>
            <a:r>
              <a:rPr lang="en-CA" sz="2500" cap="none" dirty="0" err="1">
                <a:latin typeface="Arial" pitchFamily="34" charset="0"/>
                <a:cs typeface="Arial" pitchFamily="34" charset="0"/>
              </a:rPr>
              <a:t>ce</a:t>
            </a:r>
            <a:r>
              <a:rPr lang="en-CA" sz="2500" cap="none" dirty="0">
                <a:latin typeface="Arial" pitchFamily="34" charset="0"/>
                <a:cs typeface="Arial" pitchFamily="34" charset="0"/>
              </a:rPr>
              <a:t> qui </a:t>
            </a:r>
            <a:r>
              <a:rPr lang="en-CA" sz="2500" cap="none" dirty="0" err="1">
                <a:latin typeface="Arial" pitchFamily="34" charset="0"/>
                <a:cs typeface="Arial" pitchFamily="34" charset="0"/>
              </a:rPr>
              <a:t>facilite</a:t>
            </a:r>
            <a:r>
              <a:rPr lang="en-CA" sz="2500" cap="none" dirty="0">
                <a:latin typeface="Arial" pitchFamily="34" charset="0"/>
                <a:cs typeface="Arial" pitchFamily="34" charset="0"/>
              </a:rPr>
              <a:t> le </a:t>
            </a:r>
            <a:r>
              <a:rPr lang="en-CA" sz="2500" cap="none" dirty="0" err="1">
                <a:latin typeface="Arial" pitchFamily="34" charset="0"/>
                <a:cs typeface="Arial" pitchFamily="34" charset="0"/>
              </a:rPr>
              <a:t>repérage</a:t>
            </a:r>
            <a:r>
              <a:rPr lang="en-CA" sz="2500" cap="none" dirty="0">
                <a:latin typeface="Arial" pitchFamily="34" charset="0"/>
                <a:cs typeface="Arial" pitchFamily="34" charset="0"/>
              </a:rPr>
              <a:t>. Il </a:t>
            </a:r>
            <a:r>
              <a:rPr lang="en-CA" sz="2500" cap="none" dirty="0" err="1">
                <a:latin typeface="Arial" pitchFamily="34" charset="0"/>
                <a:cs typeface="Arial" pitchFamily="34" charset="0"/>
              </a:rPr>
              <a:t>permet</a:t>
            </a:r>
            <a:r>
              <a:rPr lang="en-CA" sz="2500" cap="none" dirty="0">
                <a:latin typeface="Arial" pitchFamily="34" charset="0"/>
                <a:cs typeface="Arial" pitchFamily="34" charset="0"/>
              </a:rPr>
              <a:t> </a:t>
            </a:r>
            <a:r>
              <a:rPr lang="en-CA" sz="2500" cap="none" dirty="0" err="1">
                <a:latin typeface="Arial" pitchFamily="34" charset="0"/>
                <a:cs typeface="Arial" pitchFamily="34" charset="0"/>
              </a:rPr>
              <a:t>également</a:t>
            </a:r>
            <a:r>
              <a:rPr lang="en-CA" sz="2500" cap="none" dirty="0">
                <a:latin typeface="Arial" pitchFamily="34" charset="0"/>
                <a:cs typeface="Arial" pitchFamily="34" charset="0"/>
              </a:rPr>
              <a:t> </a:t>
            </a:r>
            <a:r>
              <a:rPr lang="en-CA" sz="2500" cap="none" dirty="0" err="1">
                <a:latin typeface="Arial" pitchFamily="34" charset="0"/>
                <a:cs typeface="Arial" pitchFamily="34" charset="0"/>
              </a:rPr>
              <a:t>l’insertion</a:t>
            </a:r>
            <a:r>
              <a:rPr lang="en-CA" sz="2500" cap="none" dirty="0">
                <a:latin typeface="Arial" pitchFamily="34" charset="0"/>
                <a:cs typeface="Arial" pitchFamily="34" charset="0"/>
              </a:rPr>
              <a:t> </a:t>
            </a:r>
            <a:r>
              <a:rPr lang="en-CA" sz="2500" cap="none" dirty="0" err="1">
                <a:latin typeface="Arial" pitchFamily="34" charset="0"/>
                <a:cs typeface="Arial" pitchFamily="34" charset="0"/>
              </a:rPr>
              <a:t>automatique</a:t>
            </a:r>
            <a:r>
              <a:rPr lang="en-CA" sz="2500" cap="none" dirty="0">
                <a:latin typeface="Arial" pitchFamily="34" charset="0"/>
                <a:cs typeface="Arial" pitchFamily="34" charset="0"/>
              </a:rPr>
              <a:t> de signet, la </a:t>
            </a:r>
            <a:r>
              <a:rPr lang="en-CA" sz="2500" cap="none" dirty="0" err="1">
                <a:latin typeface="Arial" pitchFamily="34" charset="0"/>
                <a:cs typeface="Arial" pitchFamily="34" charset="0"/>
              </a:rPr>
              <a:t>possibibilité</a:t>
            </a:r>
            <a:r>
              <a:rPr lang="en-CA" sz="2500" cap="none" dirty="0">
                <a:latin typeface="Arial" pitchFamily="34" charset="0"/>
                <a:cs typeface="Arial" pitchFamily="34" charset="0"/>
              </a:rPr>
              <a:t> </a:t>
            </a:r>
            <a:r>
              <a:rPr lang="en-CA" sz="2500" cap="none" dirty="0" err="1">
                <a:latin typeface="Arial" pitchFamily="34" charset="0"/>
                <a:cs typeface="Arial" pitchFamily="34" charset="0"/>
              </a:rPr>
              <a:t>d’accélérer</a:t>
            </a:r>
            <a:r>
              <a:rPr lang="en-CA" sz="2500" cap="none" dirty="0">
                <a:latin typeface="Arial" pitchFamily="34" charset="0"/>
                <a:cs typeface="Arial" pitchFamily="34" charset="0"/>
              </a:rPr>
              <a:t> </a:t>
            </a:r>
            <a:r>
              <a:rPr lang="en-CA" sz="2500" cap="none" dirty="0" err="1">
                <a:latin typeface="Arial" pitchFamily="34" charset="0"/>
                <a:cs typeface="Arial" pitchFamily="34" charset="0"/>
              </a:rPr>
              <a:t>ou</a:t>
            </a:r>
            <a:r>
              <a:rPr lang="en-CA" sz="2500" cap="none" dirty="0">
                <a:latin typeface="Arial" pitchFamily="34" charset="0"/>
                <a:cs typeface="Arial" pitchFamily="34" charset="0"/>
              </a:rPr>
              <a:t> de </a:t>
            </a:r>
            <a:r>
              <a:rPr lang="en-CA" sz="2500" cap="none" dirty="0" err="1">
                <a:latin typeface="Arial" pitchFamily="34" charset="0"/>
                <a:cs typeface="Arial" pitchFamily="34" charset="0"/>
              </a:rPr>
              <a:t>ralentir</a:t>
            </a:r>
            <a:r>
              <a:rPr lang="en-CA" sz="2500" cap="none" dirty="0">
                <a:latin typeface="Arial" pitchFamily="34" charset="0"/>
                <a:cs typeface="Arial" pitchFamily="34" charset="0"/>
              </a:rPr>
              <a:t> </a:t>
            </a:r>
            <a:r>
              <a:rPr lang="en-CA" sz="2500" cap="none" dirty="0" err="1">
                <a:latin typeface="Arial" pitchFamily="34" charset="0"/>
                <a:cs typeface="Arial" pitchFamily="34" charset="0"/>
              </a:rPr>
              <a:t>l’écoute</a:t>
            </a:r>
            <a:r>
              <a:rPr lang="en-CA" sz="2500" cap="none" dirty="0">
                <a:latin typeface="Arial" pitchFamily="34" charset="0"/>
                <a:cs typeface="Arial" pitchFamily="34" charset="0"/>
              </a:rPr>
              <a:t> et </a:t>
            </a:r>
            <a:r>
              <a:rPr lang="en-CA" sz="2500" cap="none" dirty="0" err="1">
                <a:latin typeface="Arial" pitchFamily="34" charset="0"/>
                <a:cs typeface="Arial" pitchFamily="34" charset="0"/>
              </a:rPr>
              <a:t>l’ajustement</a:t>
            </a:r>
            <a:r>
              <a:rPr lang="en-CA" sz="2500" cap="none" dirty="0">
                <a:latin typeface="Arial" pitchFamily="34" charset="0"/>
                <a:cs typeface="Arial" pitchFamily="34" charset="0"/>
              </a:rPr>
              <a:t> de la </a:t>
            </a:r>
            <a:r>
              <a:rPr lang="en-CA" sz="2500" cap="none" dirty="0" err="1">
                <a:latin typeface="Arial" pitchFamily="34" charset="0"/>
                <a:cs typeface="Arial" pitchFamily="34" charset="0"/>
              </a:rPr>
              <a:t>tonalité</a:t>
            </a:r>
            <a:r>
              <a:rPr lang="en-CA" sz="2500" cap="none" dirty="0">
                <a:latin typeface="Arial" pitchFamily="34" charset="0"/>
                <a:cs typeface="Arial" pitchFamily="34" charset="0"/>
              </a:rPr>
              <a:t> de la </a:t>
            </a:r>
            <a:r>
              <a:rPr lang="en-CA" sz="2500" cap="none" dirty="0" err="1">
                <a:latin typeface="Arial" pitchFamily="34" charset="0"/>
                <a:cs typeface="Arial" pitchFamily="34" charset="0"/>
              </a:rPr>
              <a:t>voix</a:t>
            </a:r>
            <a:r>
              <a:rPr lang="en-CA" sz="2500" cap="none" dirty="0">
                <a:latin typeface="Arial" pitchFamily="34" charset="0"/>
                <a:cs typeface="Arial" pitchFamily="34" charset="0"/>
              </a:rPr>
              <a:t>. </a:t>
            </a:r>
            <a:endParaRPr lang="fr-CA" sz="2500" cap="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ce réservé du pied de page 5">
            <a:extLst>
              <a:ext uri="{FF2B5EF4-FFF2-40B4-BE49-F238E27FC236}">
                <a16:creationId xmlns:a16="http://schemas.microsoft.com/office/drawing/2014/main" id="{E64F6406-5A8B-461E-9E12-E1B11E098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6062" y="6026226"/>
            <a:ext cx="10859876" cy="198304"/>
          </a:xfrm>
        </p:spPr>
        <p:txBody>
          <a:bodyPr/>
          <a:lstStyle/>
          <a:p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43</a:t>
            </a:r>
            <a:r>
              <a:rPr lang="en-US" sz="2400" cap="none" baseline="30000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2400" cap="none" dirty="0" err="1">
                <a:solidFill>
                  <a:schemeClr val="bg1"/>
                </a:solidFill>
                <a:latin typeface="Arial" panose="020B0604020202020204" pitchFamily="34" charset="0"/>
              </a:rPr>
              <a:t>Congrès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international de </a:t>
            </a:r>
            <a:r>
              <a:rPr lang="en-US" sz="2400" cap="none" dirty="0" err="1">
                <a:solidFill>
                  <a:schemeClr val="bg1"/>
                </a:solidFill>
                <a:latin typeface="Arial" panose="020B0604020202020204" pitchFamily="34" charset="0"/>
              </a:rPr>
              <a:t>l’Institut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TA                                          2018-03-22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À Qui s’adresse le livre audio adapté?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813374" y="2790492"/>
            <a:ext cx="10394707" cy="3311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cap="none" dirty="0">
                <a:latin typeface="Arial" panose="020B0604020202020204" pitchFamily="34" charset="0"/>
              </a:rPr>
              <a:t>Le livre audio </a:t>
            </a:r>
            <a:r>
              <a:rPr lang="en-CA" sz="3200" cap="none" dirty="0" err="1">
                <a:latin typeface="Arial" panose="020B0604020202020204" pitchFamily="34" charset="0"/>
              </a:rPr>
              <a:t>adapté</a:t>
            </a:r>
            <a:r>
              <a:rPr lang="en-CA" sz="3200" cap="none" dirty="0">
                <a:latin typeface="Arial" panose="020B0604020202020204" pitchFamily="34" charset="0"/>
              </a:rPr>
              <a:t> </a:t>
            </a:r>
            <a:r>
              <a:rPr lang="en-CA" sz="3200" cap="none" dirty="0" err="1">
                <a:latin typeface="Arial" panose="020B0604020202020204" pitchFamily="34" charset="0"/>
              </a:rPr>
              <a:t>s’adresse</a:t>
            </a:r>
            <a:r>
              <a:rPr lang="en-CA" sz="3200" cap="none" dirty="0">
                <a:latin typeface="Arial" panose="020B0604020202020204" pitchFamily="34" charset="0"/>
              </a:rPr>
              <a:t> aux </a:t>
            </a:r>
            <a:r>
              <a:rPr lang="en-CA" sz="3200" cap="none" dirty="0" err="1">
                <a:latin typeface="Arial" panose="020B0604020202020204" pitchFamily="34" charset="0"/>
              </a:rPr>
              <a:t>personnes</a:t>
            </a:r>
            <a:r>
              <a:rPr lang="en-CA" sz="3200" cap="none" dirty="0">
                <a:latin typeface="Arial" panose="020B0604020202020204" pitchFamily="34" charset="0"/>
              </a:rPr>
              <a:t> </a:t>
            </a:r>
            <a:r>
              <a:rPr lang="en-CA" sz="3200" cap="none" dirty="0" err="1">
                <a:latin typeface="Arial" panose="020B0604020202020204" pitchFamily="34" charset="0"/>
              </a:rPr>
              <a:t>présentant</a:t>
            </a:r>
            <a:r>
              <a:rPr lang="en-CA" sz="3200" cap="none" dirty="0">
                <a:latin typeface="Arial" panose="020B0604020202020204" pitchFamily="34" charset="0"/>
              </a:rPr>
              <a:t> </a:t>
            </a:r>
            <a:r>
              <a:rPr lang="en-CA" sz="3200" cap="none" dirty="0" err="1">
                <a:latin typeface="Arial" panose="020B0604020202020204" pitchFamily="34" charset="0"/>
              </a:rPr>
              <a:t>une</a:t>
            </a:r>
            <a:r>
              <a:rPr lang="en-CA" sz="3200" cap="none" dirty="0">
                <a:latin typeface="Arial" panose="020B0604020202020204" pitchFamily="34" charset="0"/>
              </a:rPr>
              <a:t> </a:t>
            </a:r>
            <a:r>
              <a:rPr lang="en-CA" sz="3200" b="1" cap="none" dirty="0" err="1">
                <a:latin typeface="Arial" panose="020B0604020202020204" pitchFamily="34" charset="0"/>
              </a:rPr>
              <a:t>déficience</a:t>
            </a:r>
            <a:r>
              <a:rPr lang="en-CA" sz="3200" b="1" cap="none" dirty="0">
                <a:latin typeface="Arial" panose="020B0604020202020204" pitchFamily="34" charset="0"/>
              </a:rPr>
              <a:t> </a:t>
            </a:r>
            <a:r>
              <a:rPr lang="en-CA" sz="3200" b="1" cap="none" dirty="0" err="1">
                <a:latin typeface="Arial" panose="020B0604020202020204" pitchFamily="34" charset="0"/>
              </a:rPr>
              <a:t>perceptuelle</a:t>
            </a:r>
            <a:r>
              <a:rPr lang="en-CA" sz="3200" b="1" cap="none" dirty="0">
                <a:latin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CA" sz="3200" cap="none" dirty="0" err="1">
                <a:latin typeface="Arial" panose="020B0604020202020204" pitchFamily="34" charset="0"/>
              </a:rPr>
              <a:t>En</a:t>
            </a:r>
            <a:r>
              <a:rPr lang="en-CA" sz="3200" cap="none" dirty="0">
                <a:latin typeface="Arial" panose="020B0604020202020204" pitchFamily="34" charset="0"/>
              </a:rPr>
              <a:t> </a:t>
            </a:r>
            <a:r>
              <a:rPr lang="en-CA" sz="3200" cap="none" dirty="0" err="1">
                <a:latin typeface="Arial" panose="020B0604020202020204" pitchFamily="34" charset="0"/>
              </a:rPr>
              <a:t>vertu</a:t>
            </a:r>
            <a:r>
              <a:rPr lang="en-CA" sz="3200" cap="none" dirty="0">
                <a:latin typeface="Arial" panose="020B0604020202020204" pitchFamily="34" charset="0"/>
              </a:rPr>
              <a:t> de </a:t>
            </a:r>
            <a:r>
              <a:rPr lang="en-CA" sz="3200" cap="none" dirty="0" err="1">
                <a:latin typeface="Arial" panose="020B0604020202020204" pitchFamily="34" charset="0"/>
              </a:rPr>
              <a:t>l’art</a:t>
            </a:r>
            <a:r>
              <a:rPr lang="en-CA" sz="3200" cap="none" dirty="0">
                <a:latin typeface="Arial" panose="020B0604020202020204" pitchFamily="34" charset="0"/>
              </a:rPr>
              <a:t>. 32 de la </a:t>
            </a:r>
            <a:r>
              <a:rPr lang="en-CA" sz="3200" i="1" cap="none" dirty="0" err="1">
                <a:latin typeface="Arial" panose="020B0604020202020204" pitchFamily="34" charset="0"/>
              </a:rPr>
              <a:t>Loi</a:t>
            </a:r>
            <a:r>
              <a:rPr lang="en-CA" sz="3200" i="1" cap="none" dirty="0">
                <a:latin typeface="Arial" panose="020B0604020202020204" pitchFamily="34" charset="0"/>
              </a:rPr>
              <a:t> </a:t>
            </a:r>
            <a:r>
              <a:rPr lang="en-CA" sz="3200" i="1" cap="none" dirty="0" err="1">
                <a:latin typeface="Arial" panose="020B0604020202020204" pitchFamily="34" charset="0"/>
              </a:rPr>
              <a:t>canadienne</a:t>
            </a:r>
            <a:r>
              <a:rPr lang="en-CA" sz="3200" i="1" cap="none" dirty="0">
                <a:latin typeface="Arial" panose="020B0604020202020204" pitchFamily="34" charset="0"/>
              </a:rPr>
              <a:t> </a:t>
            </a:r>
            <a:r>
              <a:rPr lang="en-CA" sz="3200" i="1" cap="none" dirty="0" err="1">
                <a:latin typeface="Arial" panose="020B0604020202020204" pitchFamily="34" charset="0"/>
              </a:rPr>
              <a:t>sur</a:t>
            </a:r>
            <a:r>
              <a:rPr lang="en-CA" sz="3200" i="1" cap="none" dirty="0">
                <a:latin typeface="Arial" panose="020B0604020202020204" pitchFamily="34" charset="0"/>
              </a:rPr>
              <a:t> le </a:t>
            </a:r>
            <a:r>
              <a:rPr lang="en-CA" sz="3200" i="1" cap="none" dirty="0" err="1">
                <a:latin typeface="Arial" panose="020B0604020202020204" pitchFamily="34" charset="0"/>
              </a:rPr>
              <a:t>droit</a:t>
            </a:r>
            <a:r>
              <a:rPr lang="en-CA" sz="3200" i="1" cap="none" dirty="0">
                <a:latin typeface="Arial" panose="020B0604020202020204" pitchFamily="34" charset="0"/>
              </a:rPr>
              <a:t> </a:t>
            </a:r>
            <a:r>
              <a:rPr lang="en-CA" sz="3200" i="1" cap="none" dirty="0" err="1">
                <a:latin typeface="Arial" panose="020B0604020202020204" pitchFamily="34" charset="0"/>
              </a:rPr>
              <a:t>d’auteur</a:t>
            </a:r>
            <a:r>
              <a:rPr lang="en-CA" sz="3200" i="1" cap="none" dirty="0">
                <a:latin typeface="Arial" panose="020B0604020202020204" pitchFamily="34" charset="0"/>
              </a:rPr>
              <a:t>, </a:t>
            </a:r>
            <a:r>
              <a:rPr lang="en-CA" sz="3200" cap="none" dirty="0">
                <a:latin typeface="Arial" panose="020B0604020202020204" pitchFamily="34" charset="0"/>
              </a:rPr>
              <a:t>la </a:t>
            </a:r>
            <a:r>
              <a:rPr lang="en-CA" sz="3200" cap="none" dirty="0" err="1">
                <a:latin typeface="Arial" panose="020B0604020202020204" pitchFamily="34" charset="0"/>
              </a:rPr>
              <a:t>déficience</a:t>
            </a:r>
            <a:r>
              <a:rPr lang="en-CA" sz="3200" cap="none" dirty="0">
                <a:latin typeface="Arial" panose="020B0604020202020204" pitchFamily="34" charset="0"/>
              </a:rPr>
              <a:t> </a:t>
            </a:r>
            <a:r>
              <a:rPr lang="en-CA" sz="3200" cap="none" dirty="0" err="1">
                <a:latin typeface="Arial" panose="020B0604020202020204" pitchFamily="34" charset="0"/>
              </a:rPr>
              <a:t>perceptuelle</a:t>
            </a:r>
            <a:r>
              <a:rPr lang="en-CA" sz="3200" cap="none" dirty="0">
                <a:latin typeface="Arial" panose="020B0604020202020204" pitchFamily="34" charset="0"/>
              </a:rPr>
              <a:t> </a:t>
            </a:r>
            <a:r>
              <a:rPr lang="en-CA" sz="3200" cap="none" dirty="0" err="1">
                <a:latin typeface="Arial" panose="020B0604020202020204" pitchFamily="34" charset="0"/>
              </a:rPr>
              <a:t>est</a:t>
            </a:r>
            <a:r>
              <a:rPr lang="en-CA" sz="3200" cap="none" dirty="0">
                <a:latin typeface="Arial" panose="020B0604020202020204" pitchFamily="34" charset="0"/>
              </a:rPr>
              <a:t> </a:t>
            </a:r>
            <a:r>
              <a:rPr lang="en-CA" sz="3200" cap="none" dirty="0" err="1">
                <a:latin typeface="Arial" panose="020B0604020202020204" pitchFamily="34" charset="0"/>
              </a:rPr>
              <a:t>une</a:t>
            </a:r>
            <a:r>
              <a:rPr lang="en-CA" sz="3200" cap="none" dirty="0">
                <a:latin typeface="Arial" panose="020B0604020202020204" pitchFamily="34" charset="0"/>
              </a:rPr>
              <a:t> </a:t>
            </a:r>
            <a:r>
              <a:rPr lang="en-CA" sz="3200" b="1" cap="none" dirty="0" err="1">
                <a:latin typeface="Arial" panose="020B0604020202020204" pitchFamily="34" charset="0"/>
              </a:rPr>
              <a:t>déficience</a:t>
            </a:r>
            <a:r>
              <a:rPr lang="en-CA" sz="3200" b="1" cap="none" dirty="0">
                <a:latin typeface="Arial" panose="020B0604020202020204" pitchFamily="34" charset="0"/>
              </a:rPr>
              <a:t> qui </a:t>
            </a:r>
            <a:r>
              <a:rPr lang="en-CA" sz="3200" b="1" cap="none" dirty="0" err="1">
                <a:latin typeface="Arial" panose="020B0604020202020204" pitchFamily="34" charset="0"/>
              </a:rPr>
              <a:t>empêche</a:t>
            </a:r>
            <a:r>
              <a:rPr lang="en-CA" sz="3200" b="1" cap="none" dirty="0">
                <a:latin typeface="Arial" panose="020B0604020202020204" pitchFamily="34" charset="0"/>
              </a:rPr>
              <a:t> </a:t>
            </a:r>
            <a:r>
              <a:rPr lang="en-CA" sz="3200" b="1" cap="none" dirty="0" err="1">
                <a:latin typeface="Arial" panose="020B0604020202020204" pitchFamily="34" charset="0"/>
              </a:rPr>
              <a:t>une</a:t>
            </a:r>
            <a:r>
              <a:rPr lang="en-CA" sz="3200" b="1" cap="none" dirty="0">
                <a:latin typeface="Arial" panose="020B0604020202020204" pitchFamily="34" charset="0"/>
              </a:rPr>
              <a:t> </a:t>
            </a:r>
            <a:r>
              <a:rPr lang="en-CA" sz="3200" b="1" cap="none" dirty="0" err="1">
                <a:latin typeface="Arial" panose="020B0604020202020204" pitchFamily="34" charset="0"/>
              </a:rPr>
              <a:t>personne</a:t>
            </a:r>
            <a:r>
              <a:rPr lang="en-CA" sz="3200" b="1" cap="none" dirty="0">
                <a:latin typeface="Arial" panose="020B0604020202020204" pitchFamily="34" charset="0"/>
              </a:rPr>
              <a:t> de lire des </a:t>
            </a:r>
            <a:r>
              <a:rPr lang="en-CA" sz="3200" b="1" cap="none" dirty="0" err="1">
                <a:latin typeface="Arial" panose="020B0604020202020204" pitchFamily="34" charset="0"/>
              </a:rPr>
              <a:t>imprimés</a:t>
            </a:r>
            <a:r>
              <a:rPr lang="en-CA" sz="3200" cap="none" dirty="0">
                <a:latin typeface="Arial" panose="020B0604020202020204" pitchFamily="34" charset="0"/>
              </a:rPr>
              <a:t>.</a:t>
            </a:r>
          </a:p>
          <a:p>
            <a:endParaRPr lang="fr-CA" b="1" cap="none" dirty="0">
              <a:latin typeface="Arial" panose="020B0604020202020204" pitchFamily="34" charset="0"/>
            </a:endParaRPr>
          </a:p>
          <a:p>
            <a:endParaRPr lang="fr-CA" cap="none" dirty="0">
              <a:latin typeface="Arial" panose="020B0604020202020204" pitchFamily="34" charset="0"/>
            </a:endParaRPr>
          </a:p>
          <a:p>
            <a:endParaRPr lang="fr-CA" cap="none" dirty="0">
              <a:latin typeface="Arial" panose="020B0604020202020204" pitchFamily="34" charset="0"/>
            </a:endParaRPr>
          </a:p>
          <a:p>
            <a:endParaRPr lang="fr-CA" cap="non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6031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Déficience</a:t>
            </a:r>
            <a:r>
              <a:rPr lang="en-CA" dirty="0"/>
              <a:t> </a:t>
            </a:r>
            <a:r>
              <a:rPr lang="en-CA" dirty="0" err="1"/>
              <a:t>perceptuelle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CA" sz="3200" dirty="0">
                <a:latin typeface="Arial" pitchFamily="34" charset="0"/>
                <a:cs typeface="Arial" pitchFamily="34" charset="0"/>
              </a:rPr>
              <a:t>U</a:t>
            </a:r>
            <a:r>
              <a:rPr lang="en-CA" sz="3200" cap="none" dirty="0">
                <a:latin typeface="Arial" pitchFamily="34" charset="0"/>
                <a:cs typeface="Arial" pitchFamily="34" charset="0"/>
              </a:rPr>
              <a:t>n trouble </a:t>
            </a:r>
            <a:r>
              <a:rPr lang="en-CA" sz="3200" cap="none" dirty="0" err="1">
                <a:latin typeface="Arial" pitchFamily="34" charset="0"/>
                <a:cs typeface="Arial" pitchFamily="34" charset="0"/>
              </a:rPr>
              <a:t>d’apprentissage</a:t>
            </a:r>
            <a:r>
              <a:rPr lang="en-CA" sz="3200" cap="none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>
              <a:buNone/>
            </a:pPr>
            <a:r>
              <a:rPr lang="en-CA" sz="3200" cap="none" dirty="0">
                <a:latin typeface="Arial" pitchFamily="34" charset="0"/>
                <a:cs typeface="Arial" pitchFamily="34" charset="0"/>
              </a:rPr>
              <a:t>Une </a:t>
            </a:r>
            <a:r>
              <a:rPr lang="en-CA" sz="3200" cap="none" dirty="0" err="1">
                <a:latin typeface="Arial" pitchFamily="34" charset="0"/>
                <a:cs typeface="Arial" pitchFamily="34" charset="0"/>
              </a:rPr>
              <a:t>incapacité</a:t>
            </a:r>
            <a:r>
              <a:rPr lang="en-CA" sz="3200" cap="none" dirty="0">
                <a:latin typeface="Arial" pitchFamily="34" charset="0"/>
                <a:cs typeface="Arial" pitchFamily="34" charset="0"/>
              </a:rPr>
              <a:t> physique;</a:t>
            </a:r>
          </a:p>
          <a:p>
            <a:pPr marL="0" indent="0">
              <a:buNone/>
            </a:pPr>
            <a:r>
              <a:rPr lang="en-CA" sz="3200" cap="none" dirty="0">
                <a:latin typeface="Arial" pitchFamily="34" charset="0"/>
                <a:cs typeface="Arial" pitchFamily="34" charset="0"/>
              </a:rPr>
              <a:t>Un trouble </a:t>
            </a:r>
            <a:r>
              <a:rPr lang="en-CA" sz="3200" cap="none" dirty="0" err="1">
                <a:latin typeface="Arial" pitchFamily="34" charset="0"/>
                <a:cs typeface="Arial" pitchFamily="34" charset="0"/>
              </a:rPr>
              <a:t>moteur</a:t>
            </a:r>
            <a:r>
              <a:rPr lang="en-CA" sz="3200" cap="none" dirty="0">
                <a:latin typeface="Arial" pitchFamily="34" charset="0"/>
                <a:cs typeface="Arial" pitchFamily="34" charset="0"/>
              </a:rPr>
              <a:t> ne </a:t>
            </a:r>
            <a:r>
              <a:rPr lang="en-CA" sz="3200" cap="none" dirty="0" err="1">
                <a:latin typeface="Arial" pitchFamily="34" charset="0"/>
                <a:cs typeface="Arial" pitchFamily="34" charset="0"/>
              </a:rPr>
              <a:t>permettant</a:t>
            </a:r>
            <a:r>
              <a:rPr lang="en-CA" sz="3200" cap="none" dirty="0">
                <a:latin typeface="Arial" pitchFamily="34" charset="0"/>
                <a:cs typeface="Arial" pitchFamily="34" charset="0"/>
              </a:rPr>
              <a:t> pas de </a:t>
            </a:r>
            <a:r>
              <a:rPr lang="en-CA" sz="3200" cap="none" dirty="0" err="1">
                <a:latin typeface="Arial" pitchFamily="34" charset="0"/>
                <a:cs typeface="Arial" pitchFamily="34" charset="0"/>
              </a:rPr>
              <a:t>tenir</a:t>
            </a:r>
            <a:r>
              <a:rPr lang="en-CA" sz="3200" cap="none" dirty="0">
                <a:latin typeface="Arial" pitchFamily="34" charset="0"/>
                <a:cs typeface="Arial" pitchFamily="34" charset="0"/>
              </a:rPr>
              <a:t> </a:t>
            </a:r>
            <a:r>
              <a:rPr lang="en-CA" sz="3200" cap="none" dirty="0" err="1">
                <a:latin typeface="Arial" pitchFamily="34" charset="0"/>
                <a:cs typeface="Arial" pitchFamily="34" charset="0"/>
              </a:rPr>
              <a:t>ou</a:t>
            </a:r>
            <a:r>
              <a:rPr lang="en-CA" sz="3200" cap="none" dirty="0">
                <a:latin typeface="Arial" pitchFamily="34" charset="0"/>
                <a:cs typeface="Arial" pitchFamily="34" charset="0"/>
              </a:rPr>
              <a:t> de </a:t>
            </a:r>
            <a:r>
              <a:rPr lang="en-CA" sz="3200" cap="none" dirty="0" err="1">
                <a:latin typeface="Arial" pitchFamily="34" charset="0"/>
                <a:cs typeface="Arial" pitchFamily="34" charset="0"/>
              </a:rPr>
              <a:t>manipuler</a:t>
            </a:r>
            <a:r>
              <a:rPr lang="en-CA" sz="3200" cap="none" dirty="0">
                <a:latin typeface="Arial" pitchFamily="34" charset="0"/>
                <a:cs typeface="Arial" pitchFamily="34" charset="0"/>
              </a:rPr>
              <a:t> un livre; </a:t>
            </a:r>
          </a:p>
          <a:p>
            <a:pPr marL="0" indent="0">
              <a:buNone/>
            </a:pPr>
            <a:r>
              <a:rPr lang="en-CA" sz="3200" cap="none" dirty="0">
                <a:latin typeface="Arial" pitchFamily="34" charset="0"/>
                <a:cs typeface="Arial" pitchFamily="34" charset="0"/>
              </a:rPr>
              <a:t>Une </a:t>
            </a:r>
            <a:r>
              <a:rPr lang="en-CA" sz="3200" cap="none" dirty="0" err="1">
                <a:latin typeface="Arial" pitchFamily="34" charset="0"/>
                <a:cs typeface="Arial" pitchFamily="34" charset="0"/>
              </a:rPr>
              <a:t>déficience</a:t>
            </a:r>
            <a:r>
              <a:rPr lang="en-CA" sz="3200" cap="none" dirty="0">
                <a:latin typeface="Arial" pitchFamily="34" charset="0"/>
                <a:cs typeface="Arial" pitchFamily="34" charset="0"/>
              </a:rPr>
              <a:t> </a:t>
            </a:r>
            <a:r>
              <a:rPr lang="en-CA" sz="3200" cap="none" dirty="0" err="1">
                <a:latin typeface="Arial" pitchFamily="34" charset="0"/>
                <a:cs typeface="Arial" pitchFamily="34" charset="0"/>
              </a:rPr>
              <a:t>visuelle</a:t>
            </a:r>
            <a:endParaRPr lang="fr-CA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ce réservé du pied de page 5">
            <a:extLst>
              <a:ext uri="{FF2B5EF4-FFF2-40B4-BE49-F238E27FC236}">
                <a16:creationId xmlns:a16="http://schemas.microsoft.com/office/drawing/2014/main" id="{D9BF8AFA-37CF-49CA-B059-707C557A6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6062" y="6026226"/>
            <a:ext cx="10859876" cy="198304"/>
          </a:xfrm>
        </p:spPr>
        <p:txBody>
          <a:bodyPr/>
          <a:lstStyle/>
          <a:p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43</a:t>
            </a:r>
            <a:r>
              <a:rPr lang="en-US" sz="2400" cap="none" baseline="30000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2400" cap="none" dirty="0" err="1">
                <a:solidFill>
                  <a:schemeClr val="bg1"/>
                </a:solidFill>
                <a:latin typeface="Arial" panose="020B0604020202020204" pitchFamily="34" charset="0"/>
              </a:rPr>
              <a:t>Congrès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international de </a:t>
            </a:r>
            <a:r>
              <a:rPr lang="en-US" sz="2400" cap="none" dirty="0" err="1">
                <a:solidFill>
                  <a:schemeClr val="bg1"/>
                </a:solidFill>
                <a:latin typeface="Arial" panose="020B0604020202020204" pitchFamily="34" charset="0"/>
              </a:rPr>
              <a:t>l’Institut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TA                                          2018-03-22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024" y="243348"/>
            <a:ext cx="10778612" cy="1151965"/>
          </a:xfrm>
        </p:spPr>
        <p:txBody>
          <a:bodyPr>
            <a:noAutofit/>
          </a:bodyPr>
          <a:lstStyle/>
          <a:p>
            <a:r>
              <a:rPr lang="fr-CA" sz="4000" dirty="0"/>
              <a:t>À Qui s’adresse le livre audio adapté</a:t>
            </a:r>
            <a:br>
              <a:rPr lang="fr-CA" sz="4000" dirty="0"/>
            </a:br>
            <a:r>
              <a:rPr lang="fr-CA" sz="4000" dirty="0"/>
              <a:t>en regard des enfants d’âge scolaire?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845574" y="2123768"/>
            <a:ext cx="10303513" cy="3692777"/>
          </a:xfrm>
        </p:spPr>
        <p:txBody>
          <a:bodyPr>
            <a:normAutofit fontScale="92500" lnSpcReduction="10000"/>
          </a:bodyPr>
          <a:lstStyle/>
          <a:p>
            <a:r>
              <a:rPr lang="fr-CA" sz="3000" cap="none" dirty="0">
                <a:latin typeface="Arial" panose="020B0604020202020204" pitchFamily="34" charset="0"/>
              </a:rPr>
              <a:t>Troubles de langage oral ou écrit: dyslexie ou dysorthographie</a:t>
            </a:r>
          </a:p>
          <a:p>
            <a:r>
              <a:rPr lang="en-CA" sz="3000" cap="none" dirty="0">
                <a:latin typeface="Arial" panose="020B0604020202020204" pitchFamily="34" charset="0"/>
              </a:rPr>
              <a:t>Trouble </a:t>
            </a:r>
            <a:r>
              <a:rPr lang="en-CA" sz="3000" cap="none" dirty="0" err="1">
                <a:latin typeface="Arial" panose="020B0604020202020204" pitchFamily="34" charset="0"/>
              </a:rPr>
              <a:t>moteur</a:t>
            </a:r>
            <a:endParaRPr lang="en-CA" sz="3000" cap="none" dirty="0">
              <a:latin typeface="Arial" panose="020B0604020202020204" pitchFamily="34" charset="0"/>
            </a:endParaRPr>
          </a:p>
          <a:p>
            <a:r>
              <a:rPr lang="en-CA" sz="3000" cap="none" dirty="0" err="1">
                <a:latin typeface="Arial" panose="020B0604020202020204" pitchFamily="34" charset="0"/>
              </a:rPr>
              <a:t>Difficulté</a:t>
            </a:r>
            <a:r>
              <a:rPr lang="en-CA" sz="3000" cap="none" dirty="0">
                <a:latin typeface="Arial" panose="020B0604020202020204" pitchFamily="34" charset="0"/>
              </a:rPr>
              <a:t> de </a:t>
            </a:r>
            <a:r>
              <a:rPr lang="en-CA" sz="3000" cap="none" dirty="0" err="1">
                <a:latin typeface="Arial" panose="020B0604020202020204" pitchFamily="34" charset="0"/>
              </a:rPr>
              <a:t>compréhension</a:t>
            </a:r>
            <a:endParaRPr lang="en-CA" sz="3000" cap="none" dirty="0">
              <a:latin typeface="Arial" panose="020B0604020202020204" pitchFamily="34" charset="0"/>
            </a:endParaRPr>
          </a:p>
          <a:p>
            <a:r>
              <a:rPr lang="en-CA" sz="3000" cap="none" dirty="0" err="1">
                <a:latin typeface="Arial" panose="020B0604020202020204" pitchFamily="34" charset="0"/>
              </a:rPr>
              <a:t>Déficience</a:t>
            </a:r>
            <a:r>
              <a:rPr lang="en-CA" sz="3000" cap="none" dirty="0">
                <a:latin typeface="Arial" panose="020B0604020202020204" pitchFamily="34" charset="0"/>
              </a:rPr>
              <a:t> </a:t>
            </a:r>
            <a:r>
              <a:rPr lang="en-CA" sz="3000" cap="none" dirty="0" err="1">
                <a:latin typeface="Arial" panose="020B0604020202020204" pitchFamily="34" charset="0"/>
              </a:rPr>
              <a:t>intellectuelle</a:t>
            </a:r>
            <a:endParaRPr lang="en-CA" sz="3000" cap="none" dirty="0">
              <a:latin typeface="Arial" panose="020B0604020202020204" pitchFamily="34" charset="0"/>
            </a:endParaRPr>
          </a:p>
          <a:p>
            <a:pPr marL="228600" lvl="1">
              <a:spcBef>
                <a:spcPts val="1000"/>
              </a:spcBef>
            </a:pPr>
            <a:r>
              <a:rPr lang="fr-CA" sz="3000" cap="none" dirty="0">
                <a:latin typeface="Arial" panose="020B0604020202020204" pitchFamily="34" charset="0"/>
              </a:rPr>
              <a:t>Trouble d’attention et de concentration</a:t>
            </a:r>
            <a:endParaRPr lang="en-CA" sz="3000" cap="none" dirty="0">
              <a:latin typeface="Arial" panose="020B0604020202020204" pitchFamily="34" charset="0"/>
            </a:endParaRPr>
          </a:p>
          <a:p>
            <a:r>
              <a:rPr lang="en-CA" sz="3000" cap="none" dirty="0">
                <a:latin typeface="Arial" panose="020B0604020202020204" pitchFamily="34" charset="0"/>
              </a:rPr>
              <a:t>Et </a:t>
            </a:r>
            <a:r>
              <a:rPr lang="en-CA" sz="3000" cap="none" dirty="0" err="1">
                <a:latin typeface="Arial" panose="020B0604020202020204" pitchFamily="34" charset="0"/>
              </a:rPr>
              <a:t>bien</a:t>
            </a:r>
            <a:r>
              <a:rPr lang="en-CA" sz="3000" cap="none" dirty="0">
                <a:latin typeface="Arial" panose="020B0604020202020204" pitchFamily="34" charset="0"/>
              </a:rPr>
              <a:t> </a:t>
            </a:r>
            <a:r>
              <a:rPr lang="en-CA" sz="3000" cap="none" dirty="0" err="1">
                <a:latin typeface="Arial" panose="020B0604020202020204" pitchFamily="34" charset="0"/>
              </a:rPr>
              <a:t>sûr</a:t>
            </a:r>
            <a:r>
              <a:rPr lang="en-CA" sz="3000" cap="none" dirty="0">
                <a:latin typeface="Arial" panose="020B0604020202020204" pitchFamily="34" charset="0"/>
              </a:rPr>
              <a:t> les enfants qui </a:t>
            </a:r>
            <a:r>
              <a:rPr lang="en-CA" sz="3000" cap="none" dirty="0" err="1">
                <a:latin typeface="Arial" panose="020B0604020202020204" pitchFamily="34" charset="0"/>
              </a:rPr>
              <a:t>présentent</a:t>
            </a:r>
            <a:r>
              <a:rPr lang="en-CA" sz="3000" cap="none" dirty="0">
                <a:latin typeface="Arial" panose="020B0604020202020204" pitchFamily="34" charset="0"/>
              </a:rPr>
              <a:t> </a:t>
            </a:r>
            <a:r>
              <a:rPr lang="en-CA" sz="3000" cap="none" dirty="0" err="1">
                <a:latin typeface="Arial" panose="020B0604020202020204" pitchFamily="34" charset="0"/>
              </a:rPr>
              <a:t>une</a:t>
            </a:r>
            <a:r>
              <a:rPr lang="en-CA" sz="3000" cap="none" dirty="0">
                <a:latin typeface="Arial" panose="020B0604020202020204" pitchFamily="34" charset="0"/>
              </a:rPr>
              <a:t> </a:t>
            </a:r>
            <a:r>
              <a:rPr lang="en-CA" sz="3000" cap="none" dirty="0" err="1">
                <a:latin typeface="Arial" panose="020B0604020202020204" pitchFamily="34" charset="0"/>
              </a:rPr>
              <a:t>déficience</a:t>
            </a:r>
            <a:r>
              <a:rPr lang="en-CA" sz="3000" cap="none" dirty="0">
                <a:latin typeface="Arial" panose="020B0604020202020204" pitchFamily="34" charset="0"/>
              </a:rPr>
              <a:t> </a:t>
            </a:r>
            <a:r>
              <a:rPr lang="en-CA" sz="3000" cap="none" dirty="0" err="1">
                <a:latin typeface="Arial" panose="020B0604020202020204" pitchFamily="34" charset="0"/>
              </a:rPr>
              <a:t>visuelle</a:t>
            </a:r>
            <a:endParaRPr lang="fr-CA" cap="none" dirty="0">
              <a:latin typeface="Arial" panose="020B0604020202020204" pitchFamily="34" charset="0"/>
            </a:endParaRPr>
          </a:p>
          <a:p>
            <a:endParaRPr lang="fr-CA" cap="none" dirty="0">
              <a:latin typeface="Arial" panose="020B0604020202020204" pitchFamily="34" charset="0"/>
            </a:endParaRPr>
          </a:p>
          <a:p>
            <a:endParaRPr lang="fr-CA" cap="none" dirty="0">
              <a:latin typeface="Arial" panose="020B0604020202020204" pitchFamily="34" charset="0"/>
            </a:endParaRPr>
          </a:p>
        </p:txBody>
      </p:sp>
      <p:sp>
        <p:nvSpPr>
          <p:cNvPr id="5" name="Espace réservé du pied de page 5">
            <a:extLst>
              <a:ext uri="{FF2B5EF4-FFF2-40B4-BE49-F238E27FC236}">
                <a16:creationId xmlns:a16="http://schemas.microsoft.com/office/drawing/2014/main" id="{1787E548-18BE-4705-958E-6B247A5DC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6062" y="6026226"/>
            <a:ext cx="10859876" cy="198304"/>
          </a:xfrm>
        </p:spPr>
        <p:txBody>
          <a:bodyPr/>
          <a:lstStyle/>
          <a:p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43</a:t>
            </a:r>
            <a:r>
              <a:rPr lang="en-US" sz="2400" cap="none" baseline="30000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2400" cap="none" dirty="0" err="1">
                <a:solidFill>
                  <a:schemeClr val="bg1"/>
                </a:solidFill>
                <a:latin typeface="Arial" panose="020B0604020202020204" pitchFamily="34" charset="0"/>
              </a:rPr>
              <a:t>Congrès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international de </a:t>
            </a:r>
            <a:r>
              <a:rPr lang="en-US" sz="2400" cap="none" dirty="0" err="1">
                <a:solidFill>
                  <a:schemeClr val="bg1"/>
                </a:solidFill>
                <a:latin typeface="Arial" panose="020B0604020202020204" pitchFamily="34" charset="0"/>
              </a:rPr>
              <a:t>l’Institut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TA                                          2018-03-22 </a:t>
            </a:r>
          </a:p>
        </p:txBody>
      </p:sp>
    </p:spTree>
    <p:extLst>
      <p:ext uri="{BB962C8B-B14F-4D97-AF65-F5344CB8AC3E}">
        <p14:creationId xmlns:p14="http://schemas.microsoft.com/office/powerpoint/2010/main" val="7726031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33470"/>
            <a:ext cx="10396882" cy="1151965"/>
          </a:xfrm>
        </p:spPr>
        <p:txBody>
          <a:bodyPr/>
          <a:lstStyle/>
          <a:p>
            <a:r>
              <a:rPr lang="fr-CA" dirty="0"/>
              <a:t>POUR RÉSUMER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66062" y="1906080"/>
            <a:ext cx="10394707" cy="33111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A" sz="3600" cap="none" dirty="0">
                <a:latin typeface="Arial" pitchFamily="34" charset="0"/>
                <a:cs typeface="Arial" pitchFamily="34" charset="0"/>
              </a:rPr>
              <a:t>Pour résumer, on pourrait considérer que cela concerne la plupart des enfants qui bénéficient d’un </a:t>
            </a:r>
            <a:r>
              <a:rPr lang="fr-CA" sz="3600" b="1" dirty="0">
                <a:latin typeface="Arial" pitchFamily="34" charset="0"/>
                <a:cs typeface="Arial" pitchFamily="34" charset="0"/>
              </a:rPr>
              <a:t>plan d’intervention </a:t>
            </a:r>
            <a:r>
              <a:rPr lang="fr-CA" sz="3600" cap="none" dirty="0">
                <a:latin typeface="Arial" pitchFamily="34" charset="0"/>
                <a:cs typeface="Arial" pitchFamily="34" charset="0"/>
              </a:rPr>
              <a:t>à l’école et qui ont besoin de soutien et de mesures adaptées en classe. </a:t>
            </a:r>
          </a:p>
        </p:txBody>
      </p:sp>
      <p:sp>
        <p:nvSpPr>
          <p:cNvPr id="5" name="Espace réservé du pied de page 5">
            <a:extLst>
              <a:ext uri="{FF2B5EF4-FFF2-40B4-BE49-F238E27FC236}">
                <a16:creationId xmlns:a16="http://schemas.microsoft.com/office/drawing/2014/main" id="{4524AFF4-48F4-4051-ACF8-054D2FA62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6062" y="6026226"/>
            <a:ext cx="10859876" cy="198304"/>
          </a:xfrm>
        </p:spPr>
        <p:txBody>
          <a:bodyPr/>
          <a:lstStyle/>
          <a:p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43</a:t>
            </a:r>
            <a:r>
              <a:rPr lang="en-US" sz="2400" cap="none" baseline="30000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2400" cap="none" dirty="0" err="1">
                <a:solidFill>
                  <a:schemeClr val="bg1"/>
                </a:solidFill>
                <a:latin typeface="Arial" panose="020B0604020202020204" pitchFamily="34" charset="0"/>
              </a:rPr>
              <a:t>Congrès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international de </a:t>
            </a:r>
            <a:r>
              <a:rPr lang="en-US" sz="2400" cap="none" dirty="0" err="1">
                <a:solidFill>
                  <a:schemeClr val="bg1"/>
                </a:solidFill>
                <a:latin typeface="Arial" panose="020B0604020202020204" pitchFamily="34" charset="0"/>
              </a:rPr>
              <a:t>l’Institut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TA                                          2018-03-22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Le livre audio adapté, ce grand méconnu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sz="2400" cap="none" dirty="0">
                <a:latin typeface="Arial" pitchFamily="34" charset="0"/>
                <a:cs typeface="Arial" pitchFamily="34" charset="0"/>
              </a:rPr>
              <a:t>Il </a:t>
            </a:r>
            <a:r>
              <a:rPr lang="en-CA" sz="2400" cap="none" dirty="0" err="1">
                <a:latin typeface="Arial" pitchFamily="34" charset="0"/>
                <a:cs typeface="Arial" pitchFamily="34" charset="0"/>
              </a:rPr>
              <a:t>existe</a:t>
            </a:r>
            <a:r>
              <a:rPr lang="en-CA" sz="2400" cap="none" dirty="0">
                <a:latin typeface="Arial" pitchFamily="34" charset="0"/>
                <a:cs typeface="Arial" pitchFamily="34" charset="0"/>
              </a:rPr>
              <a:t> </a:t>
            </a:r>
            <a:r>
              <a:rPr lang="en-CA" sz="2400" cap="none" dirty="0" err="1">
                <a:latin typeface="Arial" pitchFamily="34" charset="0"/>
                <a:cs typeface="Arial" pitchFamily="34" charset="0"/>
              </a:rPr>
              <a:t>depuis</a:t>
            </a:r>
            <a:r>
              <a:rPr lang="en-CA" sz="2400" cap="none" dirty="0">
                <a:latin typeface="Arial" pitchFamily="34" charset="0"/>
                <a:cs typeface="Arial" pitchFamily="34" charset="0"/>
              </a:rPr>
              <a:t> </a:t>
            </a:r>
            <a:r>
              <a:rPr lang="en-CA" sz="2400" cap="none" dirty="0" err="1">
                <a:latin typeface="Arial" pitchFamily="34" charset="0"/>
                <a:cs typeface="Arial" pitchFamily="34" charset="0"/>
              </a:rPr>
              <a:t>longtemps</a:t>
            </a:r>
            <a:r>
              <a:rPr lang="en-CA" sz="2400" cap="none" dirty="0">
                <a:latin typeface="Arial" pitchFamily="34" charset="0"/>
                <a:cs typeface="Arial" pitchFamily="34" charset="0"/>
              </a:rPr>
              <a:t>, </a:t>
            </a:r>
            <a:r>
              <a:rPr lang="en-CA" sz="2400" cap="none" dirty="0" err="1">
                <a:latin typeface="Arial" pitchFamily="34" charset="0"/>
                <a:cs typeface="Arial" pitchFamily="34" charset="0"/>
              </a:rPr>
              <a:t>depuis</a:t>
            </a:r>
            <a:r>
              <a:rPr lang="en-CA" sz="2400" cap="none" dirty="0">
                <a:latin typeface="Arial" pitchFamily="34" charset="0"/>
                <a:cs typeface="Arial" pitchFamily="34" charset="0"/>
              </a:rPr>
              <a:t> au </a:t>
            </a:r>
            <a:r>
              <a:rPr lang="en-CA" sz="2400" cap="none" dirty="0" err="1">
                <a:latin typeface="Arial" pitchFamily="34" charset="0"/>
                <a:cs typeface="Arial" pitchFamily="34" charset="0"/>
              </a:rPr>
              <a:t>moins</a:t>
            </a:r>
            <a:r>
              <a:rPr lang="en-CA" sz="2400" cap="none" dirty="0">
                <a:latin typeface="Arial" pitchFamily="34" charset="0"/>
                <a:cs typeface="Arial" pitchFamily="34" charset="0"/>
              </a:rPr>
              <a:t> 42 </a:t>
            </a:r>
            <a:r>
              <a:rPr lang="en-CA" sz="2400" cap="none" dirty="0" err="1">
                <a:latin typeface="Arial" pitchFamily="34" charset="0"/>
                <a:cs typeface="Arial" pitchFamily="34" charset="0"/>
              </a:rPr>
              <a:t>ans</a:t>
            </a:r>
            <a:r>
              <a:rPr lang="en-CA" sz="2400" cap="none" dirty="0">
                <a:latin typeface="Arial" pitchFamily="34" charset="0"/>
                <a:cs typeface="Arial" pitchFamily="34" charset="0"/>
              </a:rPr>
              <a:t> chez </a:t>
            </a:r>
            <a:r>
              <a:rPr lang="en-CA" sz="2400" cap="none" dirty="0" err="1">
                <a:latin typeface="Arial" pitchFamily="34" charset="0"/>
                <a:cs typeface="Arial" pitchFamily="34" charset="0"/>
              </a:rPr>
              <a:t>Vues</a:t>
            </a:r>
            <a:r>
              <a:rPr lang="en-CA" sz="2400" cap="none" dirty="0">
                <a:latin typeface="Arial" pitchFamily="34" charset="0"/>
                <a:cs typeface="Arial" pitchFamily="34" charset="0"/>
              </a:rPr>
              <a:t> et </a:t>
            </a:r>
            <a:r>
              <a:rPr lang="en-CA" sz="2400" cap="none" dirty="0" err="1">
                <a:latin typeface="Arial" pitchFamily="34" charset="0"/>
                <a:cs typeface="Arial" pitchFamily="34" charset="0"/>
              </a:rPr>
              <a:t>Voix</a:t>
            </a:r>
            <a:r>
              <a:rPr lang="en-CA" sz="2400" cap="none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CA" sz="2400" cap="none" dirty="0">
                <a:latin typeface="Arial" pitchFamily="34" charset="0"/>
                <a:cs typeface="Arial" pitchFamily="34" charset="0"/>
              </a:rPr>
              <a:t>Il </a:t>
            </a:r>
            <a:r>
              <a:rPr lang="en-CA" sz="2400" cap="none" dirty="0" err="1">
                <a:latin typeface="Arial" pitchFamily="34" charset="0"/>
                <a:cs typeface="Arial" pitchFamily="34" charset="0"/>
              </a:rPr>
              <a:t>est</a:t>
            </a:r>
            <a:r>
              <a:rPr lang="en-CA" sz="2400" cap="none" dirty="0">
                <a:latin typeface="Arial" pitchFamily="34" charset="0"/>
                <a:cs typeface="Arial" pitchFamily="34" charset="0"/>
              </a:rPr>
              <a:t> </a:t>
            </a:r>
            <a:r>
              <a:rPr lang="en-CA" sz="2400" cap="none" dirty="0" err="1">
                <a:latin typeface="Arial" pitchFamily="34" charset="0"/>
                <a:cs typeface="Arial" pitchFamily="34" charset="0"/>
              </a:rPr>
              <a:t>peu</a:t>
            </a:r>
            <a:r>
              <a:rPr lang="en-CA" sz="2400" cap="none" dirty="0">
                <a:latin typeface="Arial" pitchFamily="34" charset="0"/>
                <a:cs typeface="Arial" pitchFamily="34" charset="0"/>
              </a:rPr>
              <a:t> </a:t>
            </a:r>
            <a:r>
              <a:rPr lang="en-CA" sz="2400" cap="none" dirty="0" err="1">
                <a:latin typeface="Arial" pitchFamily="34" charset="0"/>
                <a:cs typeface="Arial" pitchFamily="34" charset="0"/>
              </a:rPr>
              <a:t>utilisé</a:t>
            </a:r>
            <a:r>
              <a:rPr lang="en-CA" sz="2400" cap="none" dirty="0">
                <a:latin typeface="Arial" pitchFamily="34" charset="0"/>
                <a:cs typeface="Arial" pitchFamily="34" charset="0"/>
              </a:rPr>
              <a:t> </a:t>
            </a:r>
            <a:r>
              <a:rPr lang="en-CA" sz="2400" cap="none" dirty="0" err="1">
                <a:latin typeface="Arial" pitchFamily="34" charset="0"/>
                <a:cs typeface="Arial" pitchFamily="34" charset="0"/>
              </a:rPr>
              <a:t>comme</a:t>
            </a:r>
            <a:r>
              <a:rPr lang="en-CA" sz="2400" cap="none" dirty="0">
                <a:latin typeface="Arial" pitchFamily="34" charset="0"/>
                <a:cs typeface="Arial" pitchFamily="34" charset="0"/>
              </a:rPr>
              <a:t> </a:t>
            </a:r>
            <a:r>
              <a:rPr lang="en-CA" sz="2400" cap="none" dirty="0" err="1">
                <a:latin typeface="Arial" pitchFamily="34" charset="0"/>
                <a:cs typeface="Arial" pitchFamily="34" charset="0"/>
              </a:rPr>
              <a:t>mesure</a:t>
            </a:r>
            <a:r>
              <a:rPr lang="en-CA" sz="2400" cap="none" dirty="0">
                <a:latin typeface="Arial" pitchFamily="34" charset="0"/>
                <a:cs typeface="Arial" pitchFamily="34" charset="0"/>
              </a:rPr>
              <a:t> </a:t>
            </a:r>
            <a:r>
              <a:rPr lang="en-CA" sz="2400" cap="none" dirty="0" err="1">
                <a:latin typeface="Arial" pitchFamily="34" charset="0"/>
                <a:cs typeface="Arial" pitchFamily="34" charset="0"/>
              </a:rPr>
              <a:t>d’aide</a:t>
            </a:r>
            <a:r>
              <a:rPr lang="en-CA" sz="2400" cap="none" dirty="0">
                <a:latin typeface="Arial" pitchFamily="34" charset="0"/>
                <a:cs typeface="Arial" pitchFamily="34" charset="0"/>
              </a:rPr>
              <a:t> en milieu </a:t>
            </a:r>
            <a:r>
              <a:rPr lang="en-CA" sz="2400" cap="none" dirty="0" err="1">
                <a:latin typeface="Arial" pitchFamily="34" charset="0"/>
                <a:cs typeface="Arial" pitchFamily="34" charset="0"/>
              </a:rPr>
              <a:t>scolaire</a:t>
            </a:r>
            <a:r>
              <a:rPr lang="en-CA" sz="2400" cap="none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CA" sz="2400" cap="none" dirty="0">
                <a:latin typeface="Arial" pitchFamily="34" charset="0"/>
                <a:cs typeface="Arial" pitchFamily="34" charset="0"/>
              </a:rPr>
              <a:t>Il </a:t>
            </a:r>
            <a:r>
              <a:rPr lang="en-CA" sz="2400" cap="none" dirty="0" err="1">
                <a:latin typeface="Arial" pitchFamily="34" charset="0"/>
                <a:cs typeface="Arial" pitchFamily="34" charset="0"/>
              </a:rPr>
              <a:t>est</a:t>
            </a:r>
            <a:r>
              <a:rPr lang="en-CA" sz="2400" cap="none" dirty="0">
                <a:latin typeface="Arial" pitchFamily="34" charset="0"/>
                <a:cs typeface="Arial" pitchFamily="34" charset="0"/>
              </a:rPr>
              <a:t> </a:t>
            </a:r>
            <a:r>
              <a:rPr lang="en-CA" sz="2400" cap="none" dirty="0" err="1">
                <a:latin typeface="Arial" pitchFamily="34" charset="0"/>
                <a:cs typeface="Arial" pitchFamily="34" charset="0"/>
              </a:rPr>
              <a:t>peu</a:t>
            </a:r>
            <a:r>
              <a:rPr lang="en-CA" sz="2400" cap="none" dirty="0">
                <a:latin typeface="Arial" pitchFamily="34" charset="0"/>
                <a:cs typeface="Arial" pitchFamily="34" charset="0"/>
              </a:rPr>
              <a:t> </a:t>
            </a:r>
            <a:r>
              <a:rPr lang="en-CA" sz="2400" cap="none" dirty="0" err="1">
                <a:latin typeface="Arial" pitchFamily="34" charset="0"/>
                <a:cs typeface="Arial" pitchFamily="34" charset="0"/>
              </a:rPr>
              <a:t>recommandé</a:t>
            </a:r>
            <a:r>
              <a:rPr lang="en-CA" sz="2400" cap="none" dirty="0">
                <a:latin typeface="Arial" pitchFamily="34" charset="0"/>
                <a:cs typeface="Arial" pitchFamily="34" charset="0"/>
              </a:rPr>
              <a:t> au plan </a:t>
            </a:r>
            <a:r>
              <a:rPr lang="en-CA" sz="2400" cap="none" dirty="0" err="1">
                <a:latin typeface="Arial" pitchFamily="34" charset="0"/>
                <a:cs typeface="Arial" pitchFamily="34" charset="0"/>
              </a:rPr>
              <a:t>d’intervention</a:t>
            </a:r>
            <a:r>
              <a:rPr lang="en-CA" sz="2400" cap="none" dirty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CA" sz="2400" cap="none" dirty="0" err="1">
                <a:latin typeface="Arial" pitchFamily="34" charset="0"/>
                <a:cs typeface="Arial" pitchFamily="34" charset="0"/>
              </a:rPr>
              <a:t>C’est</a:t>
            </a:r>
            <a:r>
              <a:rPr lang="en-CA" sz="2400" cap="none" dirty="0">
                <a:latin typeface="Arial" pitchFamily="34" charset="0"/>
                <a:cs typeface="Arial" pitchFamily="34" charset="0"/>
              </a:rPr>
              <a:t> un </a:t>
            </a:r>
            <a:r>
              <a:rPr lang="en-CA" sz="2400" cap="none" dirty="0" err="1">
                <a:latin typeface="Arial" pitchFamily="34" charset="0"/>
                <a:cs typeface="Arial" pitchFamily="34" charset="0"/>
              </a:rPr>
              <a:t>outil</a:t>
            </a:r>
            <a:r>
              <a:rPr lang="en-CA" sz="2400" cap="none" dirty="0">
                <a:latin typeface="Arial" pitchFamily="34" charset="0"/>
                <a:cs typeface="Arial" pitchFamily="34" charset="0"/>
              </a:rPr>
              <a:t> </a:t>
            </a:r>
            <a:r>
              <a:rPr lang="en-CA" sz="2400" cap="none" dirty="0" err="1">
                <a:latin typeface="Arial" pitchFamily="34" charset="0"/>
                <a:cs typeface="Arial" pitchFamily="34" charset="0"/>
              </a:rPr>
              <a:t>technologique</a:t>
            </a:r>
            <a:r>
              <a:rPr lang="en-CA" sz="2400" cap="none" dirty="0">
                <a:latin typeface="Arial" pitchFamily="34" charset="0"/>
                <a:cs typeface="Arial" pitchFamily="34" charset="0"/>
              </a:rPr>
              <a:t> </a:t>
            </a:r>
            <a:r>
              <a:rPr lang="en-CA" sz="2400" cap="none" dirty="0" err="1">
                <a:latin typeface="Arial" pitchFamily="34" charset="0"/>
                <a:cs typeface="Arial" pitchFamily="34" charset="0"/>
              </a:rPr>
              <a:t>répertorié</a:t>
            </a:r>
            <a:r>
              <a:rPr lang="en-CA" sz="2400" cap="none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CA" sz="2400" cap="none" dirty="0">
                <a:latin typeface="Arial" pitchFamily="34" charset="0"/>
                <a:cs typeface="Arial" pitchFamily="34" charset="0"/>
              </a:rPr>
              <a:t>Il </a:t>
            </a:r>
            <a:r>
              <a:rPr lang="en-CA" sz="2400" cap="none" dirty="0" err="1">
                <a:latin typeface="Arial" pitchFamily="34" charset="0"/>
                <a:cs typeface="Arial" pitchFamily="34" charset="0"/>
              </a:rPr>
              <a:t>est</a:t>
            </a:r>
            <a:r>
              <a:rPr lang="en-CA" sz="2400" cap="none" dirty="0">
                <a:latin typeface="Arial" pitchFamily="34" charset="0"/>
                <a:cs typeface="Arial" pitchFamily="34" charset="0"/>
              </a:rPr>
              <a:t> </a:t>
            </a:r>
            <a:r>
              <a:rPr lang="en-CA" sz="2400" cap="none" dirty="0" err="1">
                <a:latin typeface="Arial" pitchFamily="34" charset="0"/>
                <a:cs typeface="Arial" pitchFamily="34" charset="0"/>
              </a:rPr>
              <a:t>gratuit</a:t>
            </a:r>
            <a:r>
              <a:rPr lang="en-CA" sz="2400" cap="none" dirty="0">
                <a:latin typeface="Arial" pitchFamily="34" charset="0"/>
                <a:cs typeface="Arial" pitchFamily="34" charset="0"/>
              </a:rPr>
              <a:t> et facile </a:t>
            </a:r>
            <a:r>
              <a:rPr lang="en-CA" sz="2400" cap="none" dirty="0" err="1">
                <a:latin typeface="Arial" pitchFamily="34" charset="0"/>
                <a:cs typeface="Arial" pitchFamily="34" charset="0"/>
              </a:rPr>
              <a:t>d’accès</a:t>
            </a:r>
            <a:r>
              <a:rPr lang="en-CA" sz="2400" cap="none" dirty="0">
                <a:latin typeface="Arial" pitchFamily="34" charset="0"/>
                <a:cs typeface="Arial" pitchFamily="34" charset="0"/>
              </a:rPr>
              <a:t> au SQLA.</a:t>
            </a:r>
          </a:p>
          <a:p>
            <a:r>
              <a:rPr lang="en-CA" sz="2400" cap="none" dirty="0">
                <a:latin typeface="Arial" pitchFamily="34" charset="0"/>
                <a:cs typeface="Arial" pitchFamily="34" charset="0"/>
              </a:rPr>
              <a:t>Il </a:t>
            </a:r>
            <a:r>
              <a:rPr lang="en-CA" sz="2400" cap="none" dirty="0" err="1">
                <a:latin typeface="Arial" pitchFamily="34" charset="0"/>
                <a:cs typeface="Arial" pitchFamily="34" charset="0"/>
              </a:rPr>
              <a:t>est</a:t>
            </a:r>
            <a:r>
              <a:rPr lang="en-CA" sz="2400" cap="none" dirty="0">
                <a:latin typeface="Arial" pitchFamily="34" charset="0"/>
                <a:cs typeface="Arial" pitchFamily="34" charset="0"/>
              </a:rPr>
              <a:t> simple à </a:t>
            </a:r>
            <a:r>
              <a:rPr lang="en-CA" sz="2400" cap="none" dirty="0" err="1">
                <a:latin typeface="Arial" pitchFamily="34" charset="0"/>
                <a:cs typeface="Arial" pitchFamily="34" charset="0"/>
              </a:rPr>
              <a:t>manipuler</a:t>
            </a:r>
            <a:r>
              <a:rPr lang="en-CA" sz="2400" cap="none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CA" sz="2400" cap="none" dirty="0">
                <a:latin typeface="Arial" pitchFamily="34" charset="0"/>
                <a:cs typeface="Arial" pitchFamily="34" charset="0"/>
              </a:rPr>
              <a:t>Il </a:t>
            </a:r>
            <a:r>
              <a:rPr lang="en-CA" sz="2400" cap="none" dirty="0" err="1">
                <a:latin typeface="Arial" pitchFamily="34" charset="0"/>
                <a:cs typeface="Arial" pitchFamily="34" charset="0"/>
              </a:rPr>
              <a:t>donne</a:t>
            </a:r>
            <a:r>
              <a:rPr lang="en-CA" sz="2400" cap="none" dirty="0">
                <a:latin typeface="Arial" pitchFamily="34" charset="0"/>
                <a:cs typeface="Arial" pitchFamily="34" charset="0"/>
              </a:rPr>
              <a:t> </a:t>
            </a:r>
            <a:r>
              <a:rPr lang="en-CA" sz="2400" cap="none" dirty="0" err="1">
                <a:latin typeface="Arial" pitchFamily="34" charset="0"/>
                <a:cs typeface="Arial" pitchFamily="34" charset="0"/>
              </a:rPr>
              <a:t>accès</a:t>
            </a:r>
            <a:r>
              <a:rPr lang="en-CA" sz="2400" cap="none" dirty="0">
                <a:latin typeface="Arial" pitchFamily="34" charset="0"/>
                <a:cs typeface="Arial" pitchFamily="34" charset="0"/>
              </a:rPr>
              <a:t> à un </a:t>
            </a:r>
            <a:r>
              <a:rPr lang="en-CA" sz="2400" cap="none" dirty="0" err="1">
                <a:latin typeface="Arial" pitchFamily="34" charset="0"/>
                <a:cs typeface="Arial" pitchFamily="34" charset="0"/>
              </a:rPr>
              <a:t>vaste</a:t>
            </a:r>
            <a:r>
              <a:rPr lang="en-CA" sz="2400" cap="none" dirty="0">
                <a:latin typeface="Arial" pitchFamily="34" charset="0"/>
                <a:cs typeface="Arial" pitchFamily="34" charset="0"/>
              </a:rPr>
              <a:t> </a:t>
            </a:r>
            <a:r>
              <a:rPr lang="en-CA" sz="2400" cap="none" dirty="0" err="1">
                <a:latin typeface="Arial" pitchFamily="34" charset="0"/>
                <a:cs typeface="Arial" pitchFamily="34" charset="0"/>
              </a:rPr>
              <a:t>répertoire</a:t>
            </a:r>
            <a:r>
              <a:rPr lang="en-CA" sz="2400" cap="none" dirty="0">
                <a:latin typeface="Arial" pitchFamily="34" charset="0"/>
                <a:cs typeface="Arial" pitchFamily="34" charset="0"/>
              </a:rPr>
              <a:t> </a:t>
            </a:r>
            <a:r>
              <a:rPr lang="en-CA" sz="2400" cap="none" dirty="0" err="1">
                <a:latin typeface="Arial" pitchFamily="34" charset="0"/>
                <a:cs typeface="Arial" pitchFamily="34" charset="0"/>
              </a:rPr>
              <a:t>littéraire</a:t>
            </a:r>
            <a:r>
              <a:rPr lang="en-CA" sz="2400" cap="none" dirty="0">
                <a:latin typeface="Arial" pitchFamily="34" charset="0"/>
                <a:cs typeface="Arial" pitchFamily="34" charset="0"/>
              </a:rPr>
              <a:t> en </a:t>
            </a:r>
            <a:r>
              <a:rPr lang="en-CA" sz="2400" cap="none" dirty="0" err="1">
                <a:latin typeface="Arial" pitchFamily="34" charset="0"/>
                <a:cs typeface="Arial" pitchFamily="34" charset="0"/>
              </a:rPr>
              <a:t>français</a:t>
            </a:r>
            <a:r>
              <a:rPr lang="en-CA" sz="2400" cap="none" dirty="0">
                <a:latin typeface="Arial" pitchFamily="34" charset="0"/>
                <a:cs typeface="Arial" pitchFamily="34" charset="0"/>
              </a:rPr>
              <a:t> et </a:t>
            </a:r>
            <a:r>
              <a:rPr lang="en-CA" sz="2400" cap="none" dirty="0" err="1">
                <a:latin typeface="Arial" pitchFamily="34" charset="0"/>
                <a:cs typeface="Arial" pitchFamily="34" charset="0"/>
              </a:rPr>
              <a:t>en</a:t>
            </a:r>
            <a:r>
              <a:rPr lang="en-CA" sz="2400" cap="none" dirty="0">
                <a:latin typeface="Arial" pitchFamily="34" charset="0"/>
                <a:cs typeface="Arial" pitchFamily="34" charset="0"/>
              </a:rPr>
              <a:t> </a:t>
            </a:r>
            <a:r>
              <a:rPr lang="en-CA" sz="2400" cap="none" dirty="0" err="1" smtClean="0">
                <a:latin typeface="Arial" pitchFamily="34" charset="0"/>
                <a:cs typeface="Arial" pitchFamily="34" charset="0"/>
              </a:rPr>
              <a:t>anglais</a:t>
            </a:r>
            <a:r>
              <a:rPr lang="en-CA" sz="2400" cap="none" dirty="0">
                <a:latin typeface="Arial" pitchFamily="34" charset="0"/>
                <a:cs typeface="Arial" pitchFamily="34" charset="0"/>
              </a:rPr>
              <a:t>.</a:t>
            </a:r>
            <a:endParaRPr lang="fr-CA" sz="2400" cap="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ce réservé du pied de page 5">
            <a:extLst>
              <a:ext uri="{FF2B5EF4-FFF2-40B4-BE49-F238E27FC236}">
                <a16:creationId xmlns:a16="http://schemas.microsoft.com/office/drawing/2014/main" id="{BF65AF78-41D0-45AA-935F-4DF956359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8242" y="6073048"/>
            <a:ext cx="10859876" cy="198304"/>
          </a:xfrm>
        </p:spPr>
        <p:txBody>
          <a:bodyPr/>
          <a:lstStyle/>
          <a:p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43</a:t>
            </a:r>
            <a:r>
              <a:rPr lang="en-US" sz="2400" cap="none" baseline="30000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2400" cap="none" dirty="0" err="1">
                <a:solidFill>
                  <a:schemeClr val="bg1"/>
                </a:solidFill>
                <a:latin typeface="Arial" panose="020B0604020202020204" pitchFamily="34" charset="0"/>
              </a:rPr>
              <a:t>Congrès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international de </a:t>
            </a:r>
            <a:r>
              <a:rPr lang="en-US" sz="2400" cap="none" dirty="0" err="1">
                <a:solidFill>
                  <a:schemeClr val="bg1"/>
                </a:solidFill>
                <a:latin typeface="Arial" panose="020B0604020202020204" pitchFamily="34" charset="0"/>
              </a:rPr>
              <a:t>l’Institut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TA                                          2018-03-22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42900" y="223295"/>
            <a:ext cx="10396882" cy="1151965"/>
          </a:xfrm>
        </p:spPr>
        <p:txBody>
          <a:bodyPr/>
          <a:lstStyle/>
          <a:p>
            <a:r>
              <a:rPr lang="fr-CA" dirty="0"/>
              <a:t>Retombées pour l’élève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42900" y="1375261"/>
            <a:ext cx="11770442" cy="4107480"/>
          </a:xfrm>
        </p:spPr>
        <p:txBody>
          <a:bodyPr>
            <a:noAutofit/>
          </a:bodyPr>
          <a:lstStyle/>
          <a:p>
            <a:r>
              <a:rPr lang="fr-C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Richesse du langage (la seule façon pour certains d’acquérir un langage littéraire);</a:t>
            </a:r>
          </a:p>
          <a:p>
            <a:r>
              <a:rPr lang="fr-C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Aide à structurer des textes (retombées en écriture);</a:t>
            </a:r>
          </a:p>
          <a:p>
            <a:r>
              <a:rPr lang="fr-C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Permet de clarifier sa pensée (plus de facilité à </a:t>
            </a:r>
            <a:r>
              <a:rPr lang="fr-C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comprendre </a:t>
            </a:r>
            <a:r>
              <a:rPr lang="fr-C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C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es émotions du narrateur);</a:t>
            </a:r>
            <a:endParaRPr lang="fr-C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Donne accès à un monde imaginaire: diminue l’anxiété et augmente la résilience;</a:t>
            </a:r>
          </a:p>
          <a:p>
            <a:r>
              <a:rPr lang="en-CA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Développe</a:t>
            </a:r>
            <a:r>
              <a:rPr lang="en-C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son </a:t>
            </a:r>
            <a:r>
              <a:rPr lang="en-CA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autonomie</a:t>
            </a:r>
            <a:r>
              <a:rPr lang="en-C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CA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Développe</a:t>
            </a:r>
            <a:r>
              <a:rPr lang="en-C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C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compréhension</a:t>
            </a:r>
            <a:r>
              <a:rPr lang="en-C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CA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texte</a:t>
            </a:r>
            <a:r>
              <a:rPr lang="en-C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CA" sz="2400" dirty="0"/>
          </a:p>
        </p:txBody>
      </p:sp>
      <p:sp>
        <p:nvSpPr>
          <p:cNvPr id="5" name="Espace réservé du pied de page 5">
            <a:extLst>
              <a:ext uri="{FF2B5EF4-FFF2-40B4-BE49-F238E27FC236}">
                <a16:creationId xmlns:a16="http://schemas.microsoft.com/office/drawing/2014/main" id="{2BBDCA08-69F3-4165-AA7E-0FD9C383A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8242" y="6073048"/>
            <a:ext cx="10859876" cy="198304"/>
          </a:xfrm>
        </p:spPr>
        <p:txBody>
          <a:bodyPr/>
          <a:lstStyle/>
          <a:p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43</a:t>
            </a:r>
            <a:r>
              <a:rPr lang="en-US" sz="2400" cap="none" baseline="30000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2400" cap="none" dirty="0" err="1">
                <a:solidFill>
                  <a:schemeClr val="bg1"/>
                </a:solidFill>
                <a:latin typeface="Arial" panose="020B0604020202020204" pitchFamily="34" charset="0"/>
              </a:rPr>
              <a:t>Congrès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international de </a:t>
            </a:r>
            <a:r>
              <a:rPr lang="en-US" sz="2400" cap="none" dirty="0" err="1">
                <a:solidFill>
                  <a:schemeClr val="bg1"/>
                </a:solidFill>
                <a:latin typeface="Arial" panose="020B0604020202020204" pitchFamily="34" charset="0"/>
              </a:rPr>
              <a:t>l’Institut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TA                                          2018-03-22 </a:t>
            </a:r>
          </a:p>
        </p:txBody>
      </p:sp>
    </p:spTree>
    <p:extLst>
      <p:ext uri="{BB962C8B-B14F-4D97-AF65-F5344CB8AC3E}">
        <p14:creationId xmlns:p14="http://schemas.microsoft.com/office/powerpoint/2010/main" val="9430112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Autrement, si le jeune n’a pas accès à la lecture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800" cap="none" dirty="0">
                <a:latin typeface="Arial" panose="020B0604020202020204" pitchFamily="34" charset="0"/>
              </a:rPr>
              <a:t>L’enfant peut se décourager et perdre complètement sa motivation et son intérêt pour la lecture.</a:t>
            </a:r>
          </a:p>
          <a:p>
            <a:r>
              <a:rPr lang="fr-CA" sz="2800" cap="none" dirty="0">
                <a:latin typeface="Arial" panose="020B0604020202020204" pitchFamily="34" charset="0"/>
              </a:rPr>
              <a:t>Même si certains parviennent à décoder le texte, la lecture demeure souvent lente et saccadée. On sait qu’une lecture trop lente ou laborieuse rend difficile la compréhension du sens ou de la beauté des textes.</a:t>
            </a:r>
          </a:p>
        </p:txBody>
      </p:sp>
      <p:sp>
        <p:nvSpPr>
          <p:cNvPr id="5" name="Espace réservé du pied de page 5">
            <a:extLst>
              <a:ext uri="{FF2B5EF4-FFF2-40B4-BE49-F238E27FC236}">
                <a16:creationId xmlns:a16="http://schemas.microsoft.com/office/drawing/2014/main" id="{093F13B6-BE30-4881-84D3-FD5F66EE5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8242" y="6073048"/>
            <a:ext cx="10859876" cy="198304"/>
          </a:xfrm>
        </p:spPr>
        <p:txBody>
          <a:bodyPr/>
          <a:lstStyle/>
          <a:p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43</a:t>
            </a:r>
            <a:r>
              <a:rPr lang="en-US" sz="2400" cap="none" baseline="30000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2400" cap="none" dirty="0" err="1">
                <a:solidFill>
                  <a:schemeClr val="bg1"/>
                </a:solidFill>
                <a:latin typeface="Arial" panose="020B0604020202020204" pitchFamily="34" charset="0"/>
              </a:rPr>
              <a:t>Congrès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international de </a:t>
            </a:r>
            <a:r>
              <a:rPr lang="en-US" sz="2400" cap="none" dirty="0" err="1">
                <a:solidFill>
                  <a:schemeClr val="bg1"/>
                </a:solidFill>
                <a:latin typeface="Arial" panose="020B0604020202020204" pitchFamily="34" charset="0"/>
              </a:rPr>
              <a:t>l’Institut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TA                                          2018-03-22 </a:t>
            </a:r>
          </a:p>
        </p:txBody>
      </p:sp>
    </p:spTree>
    <p:extLst>
      <p:ext uri="{BB962C8B-B14F-4D97-AF65-F5344CB8AC3E}">
        <p14:creationId xmlns:p14="http://schemas.microsoft.com/office/powerpoint/2010/main" val="10082081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Bref, Le livre audio, une nouvelle dimension au plaisir de lire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cap="none" dirty="0">
                <a:latin typeface="Arial" panose="020B0604020202020204" pitchFamily="34" charset="0"/>
              </a:rPr>
              <a:t>Le livre audio </a:t>
            </a:r>
            <a:r>
              <a:rPr lang="en-CA" sz="2400" cap="none" dirty="0" err="1">
                <a:latin typeface="Arial" panose="020B0604020202020204" pitchFamily="34" charset="0"/>
              </a:rPr>
              <a:t>présente</a:t>
            </a:r>
            <a:r>
              <a:rPr lang="en-CA" sz="2400" cap="none" dirty="0">
                <a:latin typeface="Arial" panose="020B0604020202020204" pitchFamily="34" charset="0"/>
              </a:rPr>
              <a:t> de </a:t>
            </a:r>
            <a:r>
              <a:rPr lang="en-CA" sz="2400" cap="none" dirty="0" err="1">
                <a:latin typeface="Arial" panose="020B0604020202020204" pitchFamily="34" charset="0"/>
              </a:rPr>
              <a:t>nombreux</a:t>
            </a:r>
            <a:r>
              <a:rPr lang="en-CA" sz="2400" cap="none" dirty="0">
                <a:latin typeface="Arial" panose="020B0604020202020204" pitchFamily="34" charset="0"/>
              </a:rPr>
              <a:t> </a:t>
            </a:r>
            <a:r>
              <a:rPr lang="en-CA" sz="2400" cap="none" dirty="0" err="1">
                <a:latin typeface="Arial" panose="020B0604020202020204" pitchFamily="34" charset="0"/>
              </a:rPr>
              <a:t>atouts</a:t>
            </a:r>
            <a:r>
              <a:rPr lang="en-CA" sz="2400" cap="none" dirty="0">
                <a:latin typeface="Arial" panose="020B0604020202020204" pitchFamily="34" charset="0"/>
              </a:rPr>
              <a:t> pour les </a:t>
            </a:r>
            <a:r>
              <a:rPr lang="en-CA" sz="2400" cap="none" dirty="0" err="1">
                <a:latin typeface="Arial" panose="020B0604020202020204" pitchFamily="34" charset="0"/>
              </a:rPr>
              <a:t>lecteurs</a:t>
            </a:r>
            <a:r>
              <a:rPr lang="en-CA" sz="2400" cap="none" dirty="0">
                <a:latin typeface="Arial" panose="020B0604020202020204" pitchFamily="34" charset="0"/>
              </a:rPr>
              <a:t> </a:t>
            </a:r>
            <a:r>
              <a:rPr lang="en-CA" sz="2400" cap="none" dirty="0" err="1">
                <a:latin typeface="Arial" panose="020B0604020202020204" pitchFamily="34" charset="0"/>
              </a:rPr>
              <a:t>adultes</a:t>
            </a:r>
            <a:r>
              <a:rPr lang="en-CA" sz="2400" cap="none" dirty="0">
                <a:latin typeface="Arial" panose="020B0604020202020204" pitchFamily="34" charset="0"/>
              </a:rPr>
              <a:t> </a:t>
            </a:r>
            <a:r>
              <a:rPr lang="en-CA" sz="2400" cap="none" dirty="0" err="1">
                <a:latin typeface="Arial" panose="020B0604020202020204" pitchFamily="34" charset="0"/>
              </a:rPr>
              <a:t>ou</a:t>
            </a:r>
            <a:r>
              <a:rPr lang="en-CA" sz="2400" cap="none" dirty="0">
                <a:latin typeface="Arial" panose="020B0604020202020204" pitchFamily="34" charset="0"/>
              </a:rPr>
              <a:t> pour les </a:t>
            </a:r>
            <a:r>
              <a:rPr lang="en-CA" sz="2400" cap="none" dirty="0" err="1">
                <a:latin typeface="Arial" panose="020B0604020202020204" pitchFamily="34" charset="0"/>
              </a:rPr>
              <a:t>enfants</a:t>
            </a:r>
            <a:r>
              <a:rPr lang="en-CA" sz="2400" cap="none" dirty="0">
                <a:latin typeface="Arial" panose="020B0604020202020204" pitchFamily="34" charset="0"/>
              </a:rPr>
              <a:t>: </a:t>
            </a:r>
          </a:p>
          <a:p>
            <a:r>
              <a:rPr lang="en-CA" sz="2400" cap="none" dirty="0" err="1">
                <a:latin typeface="Arial" panose="020B0604020202020204" pitchFamily="34" charset="0"/>
              </a:rPr>
              <a:t>ressentir</a:t>
            </a:r>
            <a:r>
              <a:rPr lang="en-CA" sz="2400" cap="none" dirty="0">
                <a:latin typeface="Arial" panose="020B0604020202020204" pitchFamily="34" charset="0"/>
              </a:rPr>
              <a:t> </a:t>
            </a:r>
            <a:r>
              <a:rPr lang="en-CA" sz="2400" cap="none" dirty="0" err="1">
                <a:latin typeface="Arial" panose="020B0604020202020204" pitchFamily="34" charset="0"/>
              </a:rPr>
              <a:t>une</a:t>
            </a:r>
            <a:r>
              <a:rPr lang="en-CA" sz="2400" cap="none" dirty="0">
                <a:latin typeface="Arial" panose="020B0604020202020204" pitchFamily="34" charset="0"/>
              </a:rPr>
              <a:t> </a:t>
            </a:r>
            <a:r>
              <a:rPr lang="en-CA" sz="2400" cap="none" dirty="0" err="1">
                <a:latin typeface="Arial" panose="020B0604020202020204" pitchFamily="34" charset="0"/>
              </a:rPr>
              <a:t>émotion</a:t>
            </a:r>
            <a:r>
              <a:rPr lang="en-CA" sz="2400" cap="none" dirty="0">
                <a:latin typeface="Arial" panose="020B0604020202020204" pitchFamily="34" charset="0"/>
              </a:rPr>
              <a:t> forte </a:t>
            </a:r>
            <a:r>
              <a:rPr lang="en-CA" sz="2400" cap="none" dirty="0" err="1">
                <a:latin typeface="Arial" panose="020B0604020202020204" pitchFamily="34" charset="0"/>
              </a:rPr>
              <a:t>procurée</a:t>
            </a:r>
            <a:r>
              <a:rPr lang="en-CA" sz="2400" cap="none" dirty="0">
                <a:latin typeface="Arial" panose="020B0604020202020204" pitchFamily="34" charset="0"/>
              </a:rPr>
              <a:t> par la </a:t>
            </a:r>
            <a:r>
              <a:rPr lang="en-CA" sz="2400" cap="none" dirty="0" err="1">
                <a:latin typeface="Arial" panose="020B0604020202020204" pitchFamily="34" charset="0"/>
              </a:rPr>
              <a:t>voix</a:t>
            </a:r>
            <a:r>
              <a:rPr lang="en-CA" sz="2400" cap="none" dirty="0">
                <a:latin typeface="Arial" panose="020B0604020202020204" pitchFamily="34" charset="0"/>
              </a:rPr>
              <a:t> des </a:t>
            </a:r>
            <a:r>
              <a:rPr lang="en-CA" sz="2400" cap="none" dirty="0" err="1">
                <a:latin typeface="Arial" panose="020B0604020202020204" pitchFamily="34" charset="0"/>
              </a:rPr>
              <a:t>interprètes</a:t>
            </a:r>
            <a:r>
              <a:rPr lang="en-CA" sz="2400" cap="none" dirty="0">
                <a:latin typeface="Arial" panose="020B0604020202020204" pitchFamily="34" charset="0"/>
              </a:rPr>
              <a:t>, </a:t>
            </a:r>
          </a:p>
          <a:p>
            <a:r>
              <a:rPr lang="en-CA" sz="2400" cap="none" dirty="0" err="1">
                <a:latin typeface="Arial" panose="020B0604020202020204" pitchFamily="34" charset="0"/>
              </a:rPr>
              <a:t>pouvoir</a:t>
            </a:r>
            <a:r>
              <a:rPr lang="en-CA" sz="2400" cap="none" dirty="0">
                <a:latin typeface="Arial" panose="020B0604020202020204" pitchFamily="34" charset="0"/>
              </a:rPr>
              <a:t> lire </a:t>
            </a:r>
            <a:r>
              <a:rPr lang="en-CA" sz="2400" cap="none" dirty="0" err="1">
                <a:latin typeface="Arial" panose="020B0604020202020204" pitchFamily="34" charset="0"/>
              </a:rPr>
              <a:t>en</a:t>
            </a:r>
            <a:r>
              <a:rPr lang="en-CA" sz="2400" cap="none" dirty="0">
                <a:latin typeface="Arial" panose="020B0604020202020204" pitchFamily="34" charset="0"/>
              </a:rPr>
              <a:t> </a:t>
            </a:r>
            <a:r>
              <a:rPr lang="en-CA" sz="2400" cap="none" dirty="0" err="1">
                <a:latin typeface="Arial" panose="020B0604020202020204" pitchFamily="34" charset="0"/>
              </a:rPr>
              <a:t>pratiquant</a:t>
            </a:r>
            <a:r>
              <a:rPr lang="en-CA" sz="2400" cap="none" dirty="0">
                <a:latin typeface="Arial" panose="020B0604020202020204" pitchFamily="34" charset="0"/>
              </a:rPr>
              <a:t> </a:t>
            </a:r>
            <a:r>
              <a:rPr lang="en-CA" sz="2400" cap="none" dirty="0" err="1">
                <a:latin typeface="Arial" panose="020B0604020202020204" pitchFamily="34" charset="0"/>
              </a:rPr>
              <a:t>d’autres</a:t>
            </a:r>
            <a:r>
              <a:rPr lang="en-CA" sz="2400" cap="none" dirty="0">
                <a:latin typeface="Arial" panose="020B0604020202020204" pitchFamily="34" charset="0"/>
              </a:rPr>
              <a:t> </a:t>
            </a:r>
            <a:r>
              <a:rPr lang="en-CA" sz="2400" cap="none" dirty="0" err="1">
                <a:latin typeface="Arial" panose="020B0604020202020204" pitchFamily="34" charset="0"/>
              </a:rPr>
              <a:t>activités</a:t>
            </a:r>
            <a:r>
              <a:rPr lang="en-CA" sz="2400" cap="none" dirty="0">
                <a:latin typeface="Arial" panose="020B0604020202020204" pitchFamily="34" charset="0"/>
              </a:rPr>
              <a:t>, </a:t>
            </a:r>
            <a:r>
              <a:rPr lang="en-CA" sz="2400" cap="none" dirty="0" err="1">
                <a:latin typeface="Arial" panose="020B0604020202020204" pitchFamily="34" charset="0"/>
              </a:rPr>
              <a:t>notamment</a:t>
            </a:r>
            <a:r>
              <a:rPr lang="en-CA" sz="2400" cap="none" dirty="0">
                <a:latin typeface="Arial" panose="020B0604020202020204" pitchFamily="34" charset="0"/>
              </a:rPr>
              <a:t> </a:t>
            </a:r>
            <a:r>
              <a:rPr lang="en-CA" sz="2400" cap="none" dirty="0" err="1">
                <a:latin typeface="Arial" panose="020B0604020202020204" pitchFamily="34" charset="0"/>
              </a:rPr>
              <a:t>en</a:t>
            </a:r>
            <a:r>
              <a:rPr lang="en-CA" sz="2400" cap="none" dirty="0">
                <a:latin typeface="Arial" panose="020B0604020202020204" pitchFamily="34" charset="0"/>
              </a:rPr>
              <a:t> situation de </a:t>
            </a:r>
            <a:r>
              <a:rPr lang="en-CA" sz="2400" cap="none" dirty="0" err="1">
                <a:latin typeface="Arial" panose="020B0604020202020204" pitchFamily="34" charset="0"/>
              </a:rPr>
              <a:t>mobilité</a:t>
            </a:r>
            <a:r>
              <a:rPr lang="en-CA" sz="2400" cap="none" dirty="0">
                <a:latin typeface="Arial" panose="020B0604020202020204" pitchFamily="34" charset="0"/>
              </a:rPr>
              <a:t>; </a:t>
            </a:r>
          </a:p>
          <a:p>
            <a:r>
              <a:rPr lang="en-CA" sz="2400" cap="none" dirty="0" err="1">
                <a:latin typeface="Arial" panose="020B0604020202020204" pitchFamily="34" charset="0"/>
              </a:rPr>
              <a:t>préserver</a:t>
            </a:r>
            <a:r>
              <a:rPr lang="en-CA" sz="2400" cap="none" dirty="0">
                <a:latin typeface="Arial" panose="020B0604020202020204" pitchFamily="34" charset="0"/>
              </a:rPr>
              <a:t> </a:t>
            </a:r>
            <a:r>
              <a:rPr lang="en-CA" sz="2400" cap="none" dirty="0" err="1">
                <a:latin typeface="Arial" panose="020B0604020202020204" pitchFamily="34" charset="0"/>
              </a:rPr>
              <a:t>ses</a:t>
            </a:r>
            <a:r>
              <a:rPr lang="en-CA" sz="2400" cap="none" dirty="0">
                <a:latin typeface="Arial" panose="020B0604020202020204" pitchFamily="34" charset="0"/>
              </a:rPr>
              <a:t> </a:t>
            </a:r>
            <a:r>
              <a:rPr lang="en-CA" sz="2400" cap="none" dirty="0" err="1">
                <a:latin typeface="Arial" panose="020B0604020202020204" pitchFamily="34" charset="0"/>
              </a:rPr>
              <a:t>yeux</a:t>
            </a:r>
            <a:r>
              <a:rPr lang="en-CA" sz="2400" cap="none" dirty="0">
                <a:latin typeface="Arial" panose="020B0604020202020204" pitchFamily="34" charset="0"/>
              </a:rPr>
              <a:t> des </a:t>
            </a:r>
            <a:r>
              <a:rPr lang="en-CA" sz="2400" cap="none" dirty="0" err="1">
                <a:latin typeface="Arial" panose="020B0604020202020204" pitchFamily="34" charset="0"/>
              </a:rPr>
              <a:t>écrans</a:t>
            </a:r>
            <a:r>
              <a:rPr lang="en-CA" sz="2400" cap="none" dirty="0">
                <a:latin typeface="Arial" panose="020B0604020202020204" pitchFamily="34" charset="0"/>
              </a:rPr>
              <a:t>; </a:t>
            </a:r>
            <a:r>
              <a:rPr lang="en-CA" sz="2400" cap="none" dirty="0" err="1">
                <a:latin typeface="Arial" panose="020B0604020202020204" pitchFamily="34" charset="0"/>
              </a:rPr>
              <a:t>s’immerger</a:t>
            </a:r>
            <a:r>
              <a:rPr lang="en-CA" sz="2400" cap="none" dirty="0">
                <a:latin typeface="Arial" panose="020B0604020202020204" pitchFamily="34" charset="0"/>
              </a:rPr>
              <a:t> </a:t>
            </a:r>
            <a:r>
              <a:rPr lang="en-CA" sz="2400" cap="none" dirty="0" err="1">
                <a:latin typeface="Arial" panose="020B0604020202020204" pitchFamily="34" charset="0"/>
              </a:rPr>
              <a:t>dans</a:t>
            </a:r>
            <a:r>
              <a:rPr lang="en-CA" sz="2400" cap="none" dirty="0">
                <a:latin typeface="Arial" panose="020B0604020202020204" pitchFamily="34" charset="0"/>
              </a:rPr>
              <a:t> </a:t>
            </a:r>
            <a:r>
              <a:rPr lang="en-CA" sz="2400" cap="none" dirty="0" err="1">
                <a:latin typeface="Arial" panose="020B0604020202020204" pitchFamily="34" charset="0"/>
              </a:rPr>
              <a:t>l’univers</a:t>
            </a:r>
            <a:r>
              <a:rPr lang="en-CA" sz="2400" cap="none" dirty="0">
                <a:latin typeface="Arial" panose="020B0604020202020204" pitchFamily="34" charset="0"/>
              </a:rPr>
              <a:t> d’un livre…</a:t>
            </a:r>
            <a:endParaRPr lang="fr-CA" sz="2400" cap="none" dirty="0">
              <a:latin typeface="Arial" panose="020B0604020202020204" pitchFamily="34" charset="0"/>
            </a:endParaRPr>
          </a:p>
        </p:txBody>
      </p:sp>
      <p:sp>
        <p:nvSpPr>
          <p:cNvPr id="5" name="Espace réservé du pied de page 5">
            <a:extLst>
              <a:ext uri="{FF2B5EF4-FFF2-40B4-BE49-F238E27FC236}">
                <a16:creationId xmlns:a16="http://schemas.microsoft.com/office/drawing/2014/main" id="{6D0E63FD-8E55-4F57-ADE5-693D453EF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8242" y="6073048"/>
            <a:ext cx="10859876" cy="198304"/>
          </a:xfrm>
        </p:spPr>
        <p:txBody>
          <a:bodyPr/>
          <a:lstStyle/>
          <a:p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43</a:t>
            </a:r>
            <a:r>
              <a:rPr lang="en-US" sz="2400" cap="none" baseline="30000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2400" cap="none" dirty="0" err="1">
                <a:solidFill>
                  <a:schemeClr val="bg1"/>
                </a:solidFill>
                <a:latin typeface="Arial" panose="020B0604020202020204" pitchFamily="34" charset="0"/>
              </a:rPr>
              <a:t>Congrès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international de </a:t>
            </a:r>
            <a:r>
              <a:rPr lang="en-US" sz="2400" cap="none" dirty="0" err="1">
                <a:solidFill>
                  <a:schemeClr val="bg1"/>
                </a:solidFill>
                <a:latin typeface="Arial" panose="020B0604020202020204" pitchFamily="34" charset="0"/>
              </a:rPr>
              <a:t>l’Institut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TA                                          2018-03-22 </a:t>
            </a:r>
          </a:p>
        </p:txBody>
      </p:sp>
    </p:spTree>
    <p:extLst>
      <p:ext uri="{BB962C8B-B14F-4D97-AF65-F5344CB8AC3E}">
        <p14:creationId xmlns:p14="http://schemas.microsoft.com/office/powerpoint/2010/main" val="2551121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Mission de Vues</a:t>
            </a:r>
            <a:r>
              <a:rPr lang="fr-CA" sz="6000" dirty="0"/>
              <a:t> </a:t>
            </a:r>
            <a:r>
              <a:rPr lang="fr-CA" dirty="0"/>
              <a:t>et</a:t>
            </a:r>
            <a:r>
              <a:rPr lang="fr-CA" sz="6000" dirty="0"/>
              <a:t> </a:t>
            </a:r>
            <a:r>
              <a:rPr lang="fr-CA" dirty="0"/>
              <a:t>Voix </a:t>
            </a:r>
            <a:r>
              <a:rPr lang="fr-CA" sz="2800" cap="none" dirty="0">
                <a:latin typeface="Arial" panose="020B0604020202020204" pitchFamily="34" charset="0"/>
              </a:rPr>
              <a:t>(Ex- </a:t>
            </a:r>
            <a:r>
              <a:rPr lang="fr-CA" sz="2800" cap="none" dirty="0" err="1">
                <a:latin typeface="Arial" panose="020B0604020202020204" pitchFamily="34" charset="0"/>
              </a:rPr>
              <a:t>Magnéthothèque</a:t>
            </a:r>
            <a:r>
              <a:rPr lang="fr-CA" sz="2800" cap="none" dirty="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altLang="fr-FR" sz="2400" cap="none" dirty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Vues et Voix est un organisme à but non lucratif, </a:t>
            </a:r>
            <a:r>
              <a:rPr lang="fr-FR" altLang="fr-FR" sz="2400" b="1" cap="none" dirty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</a:t>
            </a:r>
            <a:r>
              <a:rPr lang="fr-FR" altLang="fr-FR" sz="2400" cap="none" dirty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produit des </a:t>
            </a:r>
            <a:r>
              <a:rPr lang="fr-FR" altLang="fr-FR" sz="2400" b="1" cap="none" dirty="0">
                <a:solidFill>
                  <a:srgbClr val="6A6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livres audio</a:t>
            </a:r>
            <a:r>
              <a:rPr lang="fr-FR" altLang="fr-FR" sz="2400" cap="none" dirty="0">
                <a:solidFill>
                  <a:srgbClr val="545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adaptés destinés aux personnes ayant une limitation visuelle, motrice ou d'apprentissage...</a:t>
            </a:r>
            <a:r>
              <a:rPr lang="fr-FR" altLang="fr-FR" sz="2400" cap="none" dirty="0"/>
              <a:t> </a:t>
            </a:r>
            <a:endParaRPr lang="fr-FR" altLang="fr-FR" sz="2400" cap="none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CA" sz="2400" cap="none" dirty="0">
                <a:latin typeface="Arial" panose="020B0604020202020204" pitchFamily="34" charset="0"/>
              </a:rPr>
              <a:t>Sa mission </a:t>
            </a:r>
            <a:r>
              <a:rPr lang="en-CA" sz="2400" cap="none" dirty="0" err="1">
                <a:latin typeface="Arial" panose="020B0604020202020204" pitchFamily="34" charset="0"/>
              </a:rPr>
              <a:t>est</a:t>
            </a:r>
            <a:r>
              <a:rPr lang="en-CA" sz="2400" cap="none" dirty="0">
                <a:latin typeface="Arial" panose="020B0604020202020204" pitchFamily="34" charset="0"/>
              </a:rPr>
              <a:t> de </a:t>
            </a:r>
            <a:r>
              <a:rPr lang="en-CA" sz="2400" cap="none" dirty="0" err="1">
                <a:latin typeface="Arial" panose="020B0604020202020204" pitchFamily="34" charset="0"/>
              </a:rPr>
              <a:t>rendre</a:t>
            </a:r>
            <a:r>
              <a:rPr lang="en-CA" sz="2400" cap="none" dirty="0">
                <a:latin typeface="Arial" panose="020B0604020202020204" pitchFamily="34" charset="0"/>
              </a:rPr>
              <a:t> accessible </a:t>
            </a:r>
            <a:r>
              <a:rPr lang="en-CA" sz="2400" cap="none" dirty="0" err="1">
                <a:latin typeface="Arial" panose="020B0604020202020204" pitchFamily="34" charset="0"/>
              </a:rPr>
              <a:t>l’imprimé</a:t>
            </a:r>
            <a:r>
              <a:rPr lang="en-CA" sz="2400" cap="none" dirty="0">
                <a:latin typeface="Arial" panose="020B0604020202020204" pitchFamily="34" charset="0"/>
              </a:rPr>
              <a:t> </a:t>
            </a:r>
            <a:r>
              <a:rPr lang="en-CA" sz="2400" cap="none" dirty="0" err="1">
                <a:latin typeface="Arial" panose="020B0604020202020204" pitchFamily="34" charset="0"/>
              </a:rPr>
              <a:t>grâce</a:t>
            </a:r>
            <a:r>
              <a:rPr lang="en-CA" sz="2400" cap="none" dirty="0">
                <a:latin typeface="Arial" panose="020B0604020202020204" pitchFamily="34" charset="0"/>
              </a:rPr>
              <a:t> à </a:t>
            </a:r>
            <a:r>
              <a:rPr lang="fr-CA" sz="2400" cap="none" dirty="0">
                <a:latin typeface="Arial" panose="020B0604020202020204" pitchFamily="34" charset="0"/>
              </a:rPr>
              <a:t>l’enregistrement des textes en format audio.</a:t>
            </a:r>
          </a:p>
          <a:p>
            <a:endParaRPr lang="fr-CA" dirty="0"/>
          </a:p>
        </p:txBody>
      </p:sp>
      <p:sp>
        <p:nvSpPr>
          <p:cNvPr id="5" name="Espace réservé du pied de page 5">
            <a:extLst>
              <a:ext uri="{FF2B5EF4-FFF2-40B4-BE49-F238E27FC236}">
                <a16:creationId xmlns:a16="http://schemas.microsoft.com/office/drawing/2014/main" id="{59E8D48A-1644-4FF4-978E-40CDF928C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8242" y="6073048"/>
            <a:ext cx="10859876" cy="198304"/>
          </a:xfrm>
        </p:spPr>
        <p:txBody>
          <a:bodyPr/>
          <a:lstStyle/>
          <a:p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43</a:t>
            </a:r>
            <a:r>
              <a:rPr lang="en-US" sz="2400" cap="none" baseline="30000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2400" cap="none" dirty="0" err="1">
                <a:solidFill>
                  <a:schemeClr val="bg1"/>
                </a:solidFill>
                <a:latin typeface="Arial" panose="020B0604020202020204" pitchFamily="34" charset="0"/>
              </a:rPr>
              <a:t>Congrès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international de </a:t>
            </a:r>
            <a:r>
              <a:rPr lang="en-US" sz="2400" cap="none" dirty="0" err="1">
                <a:solidFill>
                  <a:schemeClr val="bg1"/>
                </a:solidFill>
                <a:latin typeface="Arial" panose="020B0604020202020204" pitchFamily="34" charset="0"/>
              </a:rPr>
              <a:t>l’Institut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TA                                          2018-03-22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014D3C8-CC62-44F4-A567-6F4B1FDE91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0462">
            <a:off x="6940045" y="4338418"/>
            <a:ext cx="4666475" cy="169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06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4F61B7-DF23-4274-9422-934222F0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0"/>
            <a:ext cx="10396882" cy="1151965"/>
          </a:xfrm>
        </p:spPr>
        <p:txBody>
          <a:bodyPr/>
          <a:lstStyle/>
          <a:p>
            <a:r>
              <a:rPr lang="fr-CA" dirty="0"/>
              <a:t>Plan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B52EE8-959B-4A7F-BAA9-4C23D18140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1445622"/>
            <a:ext cx="10396882" cy="4555980"/>
          </a:xfrm>
        </p:spPr>
        <p:txBody>
          <a:bodyPr>
            <a:normAutofit fontScale="47500" lnSpcReduction="20000"/>
          </a:bodyPr>
          <a:lstStyle/>
          <a:p>
            <a:r>
              <a:rPr lang="fr-CA" sz="2900" dirty="0">
                <a:latin typeface="Arial" panose="020B0604020202020204" pitchFamily="34" charset="0"/>
                <a:cs typeface="Arial" panose="020B0604020202020204" pitchFamily="34" charset="0"/>
              </a:rPr>
              <a:t>L’</a:t>
            </a:r>
            <a:r>
              <a:rPr lang="fr-CA" sz="2900" cap="none" dirty="0">
                <a:latin typeface="Arial" panose="020B0604020202020204" pitchFamily="34" charset="0"/>
                <a:cs typeface="Arial" panose="020B0604020202020204" pitchFamily="34" charset="0"/>
              </a:rPr>
              <a:t>accommodement : obligatoire ou volontaire</a:t>
            </a:r>
          </a:p>
          <a:p>
            <a:r>
              <a:rPr lang="fr-CA" sz="2900" cap="none" dirty="0">
                <a:latin typeface="Arial" panose="020B0604020202020204" pitchFamily="34" charset="0"/>
                <a:cs typeface="Arial" panose="020B0604020202020204" pitchFamily="34" charset="0"/>
              </a:rPr>
              <a:t>Modèle de fonctions d’aide technologique (3 types de voix)</a:t>
            </a:r>
          </a:p>
          <a:p>
            <a:pPr lvl="1"/>
            <a:r>
              <a:rPr lang="fr-CA" sz="2900" cap="none" dirty="0">
                <a:latin typeface="Arial" panose="020B0604020202020204" pitchFamily="34" charset="0"/>
                <a:cs typeface="Arial" panose="020B0604020202020204" pitchFamily="34" charset="0"/>
              </a:rPr>
              <a:t>La synthèse vocale</a:t>
            </a:r>
          </a:p>
          <a:p>
            <a:pPr lvl="1"/>
            <a:r>
              <a:rPr lang="fr-CA" sz="2900" cap="none" dirty="0">
                <a:latin typeface="Arial" panose="020B0604020202020204" pitchFamily="34" charset="0"/>
                <a:cs typeface="Arial" panose="020B0604020202020204" pitchFamily="34" charset="0"/>
              </a:rPr>
              <a:t>La reconnaissance, saisie ou dictée vocale</a:t>
            </a:r>
          </a:p>
          <a:p>
            <a:pPr lvl="1"/>
            <a:r>
              <a:rPr lang="fr-CA" sz="2900" cap="none" dirty="0">
                <a:latin typeface="Arial" panose="020B0604020202020204" pitchFamily="34" charset="0"/>
                <a:cs typeface="Arial" panose="020B0604020202020204" pitchFamily="34" charset="0"/>
              </a:rPr>
              <a:t>La voix </a:t>
            </a:r>
            <a:r>
              <a:rPr lang="fr-CA" sz="29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enregistrée</a:t>
            </a:r>
            <a:endParaRPr lang="fr-CA" sz="29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sz="2900" cap="none" dirty="0">
                <a:latin typeface="Arial" panose="020B0604020202020204" pitchFamily="34" charset="0"/>
                <a:cs typeface="Arial" panose="020B0604020202020204" pitchFamily="34" charset="0"/>
              </a:rPr>
              <a:t>Et que dire du numérique?</a:t>
            </a:r>
          </a:p>
          <a:p>
            <a:pPr lvl="1"/>
            <a:r>
              <a:rPr lang="fr-CA" sz="2900" cap="none" dirty="0">
                <a:latin typeface="Arial" panose="020B0604020202020204" pitchFamily="34" charset="0"/>
                <a:cs typeface="Arial" panose="020B0604020202020204" pitchFamily="34" charset="0"/>
              </a:rPr>
              <a:t>Le livre numérique</a:t>
            </a:r>
          </a:p>
          <a:p>
            <a:pPr lvl="1"/>
            <a:r>
              <a:rPr lang="fr-CA" sz="2900" cap="none" dirty="0">
                <a:latin typeface="Arial" panose="020B0604020202020204" pitchFamily="34" charset="0"/>
                <a:cs typeface="Arial" panose="020B0604020202020204" pitchFamily="34" charset="0"/>
              </a:rPr>
              <a:t>Le livre audio</a:t>
            </a:r>
          </a:p>
          <a:p>
            <a:pPr lvl="1"/>
            <a:r>
              <a:rPr lang="fr-CA" sz="2900" cap="none" dirty="0">
                <a:latin typeface="Arial" panose="020B0604020202020204" pitchFamily="34" charset="0"/>
                <a:cs typeface="Arial" panose="020B0604020202020204" pitchFamily="34" charset="0"/>
              </a:rPr>
              <a:t>Le livre audio </a:t>
            </a:r>
            <a:r>
              <a:rPr lang="fr-CA" sz="29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adapté</a:t>
            </a:r>
            <a:endParaRPr lang="fr-CA" sz="29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sz="2900" cap="none" dirty="0">
                <a:latin typeface="Arial" panose="020B0604020202020204" pitchFamily="34" charset="0"/>
                <a:cs typeface="Arial" panose="020B0604020202020204" pitchFamily="34" charset="0"/>
              </a:rPr>
              <a:t>À qui s’adresse le livre audio et le livre audio </a:t>
            </a:r>
            <a:r>
              <a:rPr lang="fr-CA" sz="29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adapté?</a:t>
            </a:r>
            <a:endParaRPr lang="fr-CA" sz="29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sz="2900" cap="none" dirty="0">
                <a:latin typeface="Arial" panose="020B0604020202020204" pitchFamily="34" charset="0"/>
                <a:cs typeface="Arial" panose="020B0604020202020204" pitchFamily="34" charset="0"/>
              </a:rPr>
              <a:t>Vues et Voix</a:t>
            </a:r>
          </a:p>
          <a:p>
            <a:r>
              <a:rPr lang="fr-CA" sz="2900" cap="none" dirty="0">
                <a:latin typeface="Arial" panose="020B0604020202020204" pitchFamily="34" charset="0"/>
                <a:cs typeface="Arial" panose="020B0604020202020204" pitchFamily="34" charset="0"/>
              </a:rPr>
              <a:t>Chemin d’accès pour emprunter un livre adapté (parent/élève)</a:t>
            </a:r>
          </a:p>
          <a:p>
            <a:r>
              <a:rPr lang="fr-CA" sz="2900" cap="none" dirty="0">
                <a:latin typeface="Arial" panose="020B0604020202020204" pitchFamily="34" charset="0"/>
                <a:cs typeface="Arial" panose="020B0604020202020204" pitchFamily="34" charset="0"/>
              </a:rPr>
              <a:t>Chemin d’accès pour un enseignant</a:t>
            </a:r>
          </a:p>
          <a:p>
            <a:pPr marL="0" indent="0">
              <a:buNone/>
            </a:pPr>
            <a:r>
              <a:rPr lang="fr-CA" sz="2900" cap="none" dirty="0">
                <a:latin typeface="Arial" panose="020B0604020202020204" pitchFamily="34" charset="0"/>
                <a:cs typeface="Arial" panose="020B0604020202020204" pitchFamily="34" charset="0"/>
              </a:rPr>
              <a:t>PÉRIODE DE QUESTIONS</a:t>
            </a:r>
          </a:p>
          <a:p>
            <a:endParaRPr lang="fr-CA" sz="19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fr-CA" sz="12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fr-CA" sz="16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fr-CA" sz="16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4344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/>
              <a:t>Témoignage</a:t>
            </a:r>
          </a:p>
        </p:txBody>
      </p:sp>
      <p:sp>
        <p:nvSpPr>
          <p:cNvPr id="4" name="Espace réservé du contenu 2"/>
          <p:cNvSpPr>
            <a:spLocks noGrp="1"/>
          </p:cNvSpPr>
          <p:nvPr>
            <p:ph idx="4294967295"/>
            <p:custDataLst>
              <p:tags r:id="rId2"/>
            </p:custDataLst>
          </p:nvPr>
        </p:nvSpPr>
        <p:spPr>
          <a:xfrm>
            <a:off x="526025" y="1792797"/>
            <a:ext cx="9151620" cy="322743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CA" sz="2800" cap="none" dirty="0" err="1">
                <a:latin typeface="Arial" panose="020B0604020202020204" pitchFamily="34" charset="0"/>
              </a:rPr>
              <a:t>L’expérience</a:t>
            </a:r>
            <a:r>
              <a:rPr lang="en-CA" sz="2800" cap="none" dirty="0">
                <a:latin typeface="Arial" panose="020B0604020202020204" pitchFamily="34" charset="0"/>
              </a:rPr>
              <a:t> de </a:t>
            </a:r>
            <a:r>
              <a:rPr lang="en-CA" sz="2800" cap="none" dirty="0" err="1">
                <a:latin typeface="Arial" panose="020B0604020202020204" pitchFamily="34" charset="0"/>
              </a:rPr>
              <a:t>l’adaptation</a:t>
            </a:r>
            <a:r>
              <a:rPr lang="en-CA" sz="2800" cap="none" dirty="0">
                <a:latin typeface="Arial" panose="020B0604020202020204" pitchFamily="34" charset="0"/>
              </a:rPr>
              <a:t> et de </a:t>
            </a:r>
            <a:r>
              <a:rPr lang="en-CA" sz="2800" cap="none" dirty="0" err="1">
                <a:latin typeface="Arial" panose="020B0604020202020204" pitchFamily="34" charset="0"/>
              </a:rPr>
              <a:t>l’engagement</a:t>
            </a:r>
            <a:r>
              <a:rPr lang="en-CA" sz="2800" cap="none" dirty="0">
                <a:latin typeface="Arial" panose="020B0604020202020204" pitchFamily="34" charset="0"/>
              </a:rPr>
              <a:t> </a:t>
            </a:r>
            <a:r>
              <a:rPr lang="en-CA" sz="2800" cap="none" dirty="0" err="1">
                <a:latin typeface="Arial" panose="020B0604020202020204" pitchFamily="34" charset="0"/>
              </a:rPr>
              <a:t>bénévole</a:t>
            </a:r>
            <a:r>
              <a:rPr lang="en-CA" sz="2800" cap="none" dirty="0">
                <a:latin typeface="Arial" panose="020B0604020202020204" pitchFamily="34" charset="0"/>
              </a:rPr>
              <a:t> chez </a:t>
            </a:r>
            <a:r>
              <a:rPr lang="en-CA" sz="2800" cap="none" dirty="0" err="1">
                <a:latin typeface="Arial" panose="020B0604020202020204" pitchFamily="34" charset="0"/>
              </a:rPr>
              <a:t>Vues</a:t>
            </a:r>
            <a:r>
              <a:rPr lang="en-CA" sz="2800" cap="none" dirty="0">
                <a:latin typeface="Arial" panose="020B0604020202020204" pitchFamily="34" charset="0"/>
              </a:rPr>
              <a:t> et </a:t>
            </a:r>
            <a:r>
              <a:rPr lang="en-CA" sz="2800" cap="none" dirty="0" err="1">
                <a:latin typeface="Arial" panose="020B0604020202020204" pitchFamily="34" charset="0"/>
              </a:rPr>
              <a:t>Voix</a:t>
            </a:r>
            <a:endParaRPr lang="en-CA" sz="2800" cap="none" dirty="0">
              <a:latin typeface="Arial" panose="020B0604020202020204" pitchFamily="34" charset="0"/>
            </a:endParaRPr>
          </a:p>
          <a:p>
            <a:r>
              <a:rPr lang="en-CA" sz="2800" cap="none" dirty="0" err="1">
                <a:latin typeface="Arial" panose="020B0604020202020204" pitchFamily="34" charset="0"/>
              </a:rPr>
              <a:t>Excellents</a:t>
            </a:r>
            <a:r>
              <a:rPr lang="en-CA" sz="2800" cap="none" dirty="0">
                <a:latin typeface="Arial" panose="020B0604020202020204" pitchFamily="34" charset="0"/>
              </a:rPr>
              <a:t> </a:t>
            </a:r>
            <a:r>
              <a:rPr lang="en-CA" sz="2800" cap="none" dirty="0" err="1">
                <a:latin typeface="Arial" panose="020B0604020202020204" pitchFamily="34" charset="0"/>
              </a:rPr>
              <a:t>lecteurs</a:t>
            </a:r>
            <a:r>
              <a:rPr lang="en-CA" sz="2800" cap="none" dirty="0">
                <a:latin typeface="Arial" panose="020B0604020202020204" pitchFamily="34" charset="0"/>
              </a:rPr>
              <a:t>, </a:t>
            </a:r>
            <a:r>
              <a:rPr lang="en-CA" sz="2800" cap="none" dirty="0" err="1" smtClean="0">
                <a:latin typeface="Arial" panose="020B0604020202020204" pitchFamily="34" charset="0"/>
              </a:rPr>
              <a:t>interprètes</a:t>
            </a:r>
            <a:r>
              <a:rPr lang="en-CA" sz="2800" cap="none" dirty="0" smtClean="0">
                <a:latin typeface="Arial" panose="020B0604020202020204" pitchFamily="34" charset="0"/>
              </a:rPr>
              <a:t> </a:t>
            </a:r>
            <a:endParaRPr lang="en-CA" sz="2800" cap="none" dirty="0">
              <a:latin typeface="Arial" panose="020B0604020202020204" pitchFamily="34" charset="0"/>
            </a:endParaRPr>
          </a:p>
          <a:p>
            <a:r>
              <a:rPr lang="en-CA" sz="2800" cap="none" dirty="0" err="1">
                <a:latin typeface="Arial" panose="020B0604020202020204" pitchFamily="34" charset="0"/>
              </a:rPr>
              <a:t>Vérification</a:t>
            </a:r>
            <a:r>
              <a:rPr lang="en-CA" sz="2800" cap="none" dirty="0">
                <a:latin typeface="Arial" panose="020B0604020202020204" pitchFamily="34" charset="0"/>
              </a:rPr>
              <a:t> </a:t>
            </a:r>
            <a:r>
              <a:rPr lang="en-CA" sz="2800" cap="none" dirty="0" err="1">
                <a:latin typeface="Arial" panose="020B0604020202020204" pitchFamily="34" charset="0"/>
              </a:rPr>
              <a:t>professionnelle</a:t>
            </a:r>
            <a:r>
              <a:rPr lang="en-CA" sz="2800" cap="none" dirty="0">
                <a:latin typeface="Arial" panose="020B0604020202020204" pitchFamily="34" charset="0"/>
              </a:rPr>
              <a:t> </a:t>
            </a:r>
            <a:r>
              <a:rPr lang="en-CA" sz="2800" cap="none" dirty="0" err="1">
                <a:latin typeface="Arial" panose="020B0604020202020204" pitchFamily="34" charset="0"/>
              </a:rPr>
              <a:t>intégrale</a:t>
            </a:r>
            <a:endParaRPr lang="fr-CA" sz="2400" dirty="0"/>
          </a:p>
        </p:txBody>
      </p:sp>
      <p:sp>
        <p:nvSpPr>
          <p:cNvPr id="7" name="Espace réservé du pied de page 5">
            <a:extLst>
              <a:ext uri="{FF2B5EF4-FFF2-40B4-BE49-F238E27FC236}">
                <a16:creationId xmlns:a16="http://schemas.microsoft.com/office/drawing/2014/main" id="{D164F18C-7796-401B-B992-1DC0073BC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8242" y="6073048"/>
            <a:ext cx="10859876" cy="198304"/>
          </a:xfrm>
        </p:spPr>
        <p:txBody>
          <a:bodyPr/>
          <a:lstStyle/>
          <a:p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43</a:t>
            </a:r>
            <a:r>
              <a:rPr lang="en-US" sz="2400" cap="none" baseline="30000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2400" cap="none" dirty="0" err="1">
                <a:solidFill>
                  <a:schemeClr val="bg1"/>
                </a:solidFill>
                <a:latin typeface="Arial" panose="020B0604020202020204" pitchFamily="34" charset="0"/>
              </a:rPr>
              <a:t>Congrès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international de </a:t>
            </a:r>
            <a:r>
              <a:rPr lang="en-US" sz="2400" cap="none" dirty="0" err="1">
                <a:solidFill>
                  <a:schemeClr val="bg1"/>
                </a:solidFill>
                <a:latin typeface="Arial" panose="020B0604020202020204" pitchFamily="34" charset="0"/>
              </a:rPr>
              <a:t>l’Institut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TA                                          2018-03-22 </a:t>
            </a:r>
          </a:p>
        </p:txBody>
      </p:sp>
    </p:spTree>
    <p:extLst>
      <p:ext uri="{BB962C8B-B14F-4D97-AF65-F5344CB8AC3E}">
        <p14:creationId xmlns:p14="http://schemas.microsoft.com/office/powerpoint/2010/main" val="8626257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3961" y="185154"/>
            <a:ext cx="10502660" cy="1099957"/>
          </a:xfrm>
        </p:spPr>
        <p:txBody>
          <a:bodyPr>
            <a:normAutofit fontScale="90000"/>
          </a:bodyPr>
          <a:lstStyle/>
          <a:p>
            <a:r>
              <a:rPr lang="fr-CA" dirty="0"/>
              <a:t>Chemin d’accès pour un élève/Parent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769739" y="1540750"/>
            <a:ext cx="10396882" cy="4062101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r-CA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CA" sz="3200" b="1" i="1" cap="none" dirty="0">
                <a:latin typeface="Arial" panose="020B0604020202020204" pitchFamily="34" charset="0"/>
                <a:cs typeface="Arial" panose="020B0604020202020204" pitchFamily="34" charset="0"/>
              </a:rPr>
              <a:t>omment emprunter un livre en 5 étapes?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fr-CA" sz="1400" b="1" i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1000"/>
              </a:spcAft>
              <a:buAutoNum type="arabicPeriod"/>
            </a:pPr>
            <a:r>
              <a:rPr lang="fr-CA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Établir un Plan d’intervention personnalisé </a:t>
            </a:r>
            <a:r>
              <a:rPr lang="fr-CA" sz="2800" cap="none" dirty="0">
                <a:latin typeface="Arial" panose="020B0604020202020204" pitchFamily="34" charset="0"/>
                <a:cs typeface="Arial" panose="020B0604020202020204" pitchFamily="34" charset="0"/>
              </a:rPr>
              <a:t>(préalable)</a:t>
            </a:r>
          </a:p>
          <a:p>
            <a:pPr marL="457200" indent="-457200">
              <a:spcBef>
                <a:spcPts val="0"/>
              </a:spcBef>
              <a:spcAft>
                <a:spcPts val="1000"/>
              </a:spcAft>
              <a:buAutoNum type="arabicPeriod"/>
            </a:pPr>
            <a:r>
              <a:rPr lang="fr-CA" sz="2800" cap="none" dirty="0">
                <a:latin typeface="Arial" panose="020B0604020202020204" pitchFamily="34" charset="0"/>
                <a:cs typeface="Arial" panose="020B0604020202020204" pitchFamily="34" charset="0"/>
              </a:rPr>
              <a:t>S’inscrire au SQLA et remplir le formulaire</a:t>
            </a:r>
          </a:p>
          <a:p>
            <a:pPr marL="457200" indent="-457200">
              <a:spcBef>
                <a:spcPts val="0"/>
              </a:spcBef>
              <a:spcAft>
                <a:spcPts val="1000"/>
              </a:spcAft>
              <a:buAutoNum type="arabicPeriod"/>
            </a:pPr>
            <a:r>
              <a:rPr lang="fr-CA" sz="2800" cap="none" dirty="0">
                <a:latin typeface="Arial" panose="020B0604020202020204" pitchFamily="34" charset="0"/>
                <a:cs typeface="Arial" panose="020B0604020202020204" pitchFamily="34" charset="0"/>
              </a:rPr>
              <a:t>Obtenir son code accès (réception par la poste) numéro de client et mot de passe</a:t>
            </a:r>
          </a:p>
          <a:p>
            <a:pPr marL="457200" indent="-457200">
              <a:spcBef>
                <a:spcPts val="0"/>
              </a:spcBef>
              <a:spcAft>
                <a:spcPts val="1000"/>
              </a:spcAft>
              <a:buAutoNum type="arabicPeriod"/>
            </a:pPr>
            <a:r>
              <a:rPr lang="fr-CA" sz="2800" cap="none" dirty="0">
                <a:latin typeface="Arial" panose="020B0604020202020204" pitchFamily="34" charset="0"/>
                <a:cs typeface="Arial" panose="020B0604020202020204" pitchFamily="34" charset="0"/>
              </a:rPr>
              <a:t>Créer mon dossier </a:t>
            </a:r>
          </a:p>
          <a:p>
            <a:pPr marL="457200" indent="-457200">
              <a:spcBef>
                <a:spcPts val="0"/>
              </a:spcBef>
              <a:spcAft>
                <a:spcPts val="1000"/>
              </a:spcAft>
              <a:buAutoNum type="arabicPeriod"/>
            </a:pPr>
            <a:r>
              <a:rPr lang="fr-CA" sz="2800" cap="none" dirty="0">
                <a:latin typeface="Arial" panose="020B0604020202020204" pitchFamily="34" charset="0"/>
                <a:cs typeface="Arial" panose="020B0604020202020204" pitchFamily="34" charset="0"/>
              </a:rPr>
              <a:t>Consulter le catalogue par auteur, par titre et par </a:t>
            </a:r>
            <a:r>
              <a:rPr lang="fr-CA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catégorie </a:t>
            </a:r>
            <a:r>
              <a:rPr lang="fr-CA" sz="2800" cap="none" dirty="0">
                <a:latin typeface="Arial" panose="020B0604020202020204" pitchFamily="34" charset="0"/>
                <a:cs typeface="Arial" panose="020B0604020202020204" pitchFamily="34" charset="0"/>
              </a:rPr>
              <a:t>et emprunter en fichier numérique (téléchargement) ou sur support CD (réception par la poste </a:t>
            </a:r>
            <a:r>
              <a:rPr lang="fr-CA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avec </a:t>
            </a:r>
            <a:r>
              <a:rPr lang="fr-CA" sz="2800" cap="none" dirty="0">
                <a:latin typeface="Arial" panose="020B0604020202020204" pitchFamily="34" charset="0"/>
                <a:cs typeface="Arial" panose="020B0604020202020204" pitchFamily="34" charset="0"/>
              </a:rPr>
              <a:t>enveloppe de retour </a:t>
            </a:r>
            <a:r>
              <a:rPr lang="fr-CA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préaffranchie, gratuit</a:t>
            </a:r>
            <a:r>
              <a:rPr lang="fr-CA" sz="2800" cap="none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pied de page 5">
            <a:extLst>
              <a:ext uri="{FF2B5EF4-FFF2-40B4-BE49-F238E27FC236}">
                <a16:creationId xmlns:a16="http://schemas.microsoft.com/office/drawing/2014/main" id="{0E7B4608-BA13-4F79-8887-8FB97B7B7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8242" y="6073048"/>
            <a:ext cx="10859876" cy="198304"/>
          </a:xfrm>
        </p:spPr>
        <p:txBody>
          <a:bodyPr/>
          <a:lstStyle/>
          <a:p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43</a:t>
            </a:r>
            <a:r>
              <a:rPr lang="en-US" sz="2400" cap="none" baseline="30000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2400" cap="none" dirty="0" err="1">
                <a:solidFill>
                  <a:schemeClr val="bg1"/>
                </a:solidFill>
                <a:latin typeface="Arial" panose="020B0604020202020204" pitchFamily="34" charset="0"/>
              </a:rPr>
              <a:t>Congrès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international de </a:t>
            </a:r>
            <a:r>
              <a:rPr lang="en-US" sz="2400" cap="none" dirty="0" err="1">
                <a:solidFill>
                  <a:schemeClr val="bg1"/>
                </a:solidFill>
                <a:latin typeface="Arial" panose="020B0604020202020204" pitchFamily="34" charset="0"/>
              </a:rPr>
              <a:t>l’Institut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TA                                          2018-03-22 </a:t>
            </a:r>
          </a:p>
        </p:txBody>
      </p:sp>
    </p:spTree>
    <p:extLst>
      <p:ext uri="{BB962C8B-B14F-4D97-AF65-F5344CB8AC3E}">
        <p14:creationId xmlns:p14="http://schemas.microsoft.com/office/powerpoint/2010/main" val="264646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490" y="-738188"/>
            <a:ext cx="12280490" cy="8334375"/>
          </a:xfrm>
          <a:prstGeom prst="rect">
            <a:avLst/>
          </a:prstGeom>
        </p:spPr>
      </p:pic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BB74BEAA-8103-4283-A9B2-12B6EDBAE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43e Congrès</a:t>
            </a:r>
          </a:p>
        </p:txBody>
      </p:sp>
    </p:spTree>
    <p:extLst>
      <p:ext uri="{BB962C8B-B14F-4D97-AF65-F5344CB8AC3E}">
        <p14:creationId xmlns:p14="http://schemas.microsoft.com/office/powerpoint/2010/main" val="24179382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78" y="-78658"/>
            <a:ext cx="10262935" cy="816648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B35C541-CD12-4981-9463-B43591D0A9F0}"/>
              </a:ext>
            </a:extLst>
          </p:cNvPr>
          <p:cNvSpPr txBox="1"/>
          <p:nvPr/>
        </p:nvSpPr>
        <p:spPr>
          <a:xfrm>
            <a:off x="8141108" y="93406"/>
            <a:ext cx="2920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Formulaire d’inscription</a:t>
            </a:r>
          </a:p>
        </p:txBody>
      </p:sp>
    </p:spTree>
    <p:extLst>
      <p:ext uri="{BB962C8B-B14F-4D97-AF65-F5344CB8AC3E}">
        <p14:creationId xmlns:p14="http://schemas.microsoft.com/office/powerpoint/2010/main" val="214098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889" y="83963"/>
            <a:ext cx="9228221" cy="5498928"/>
          </a:xfrm>
          <a:prstGeom prst="rect">
            <a:avLst/>
          </a:prstGeom>
        </p:spPr>
      </p:pic>
      <p:sp>
        <p:nvSpPr>
          <p:cNvPr id="4" name="Espace réservé du pied de page 5">
            <a:extLst>
              <a:ext uri="{FF2B5EF4-FFF2-40B4-BE49-F238E27FC236}">
                <a16:creationId xmlns:a16="http://schemas.microsoft.com/office/drawing/2014/main" id="{E1E9D2BE-BED4-4383-A2A5-4A6DC7A93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8242" y="6073048"/>
            <a:ext cx="10859876" cy="198304"/>
          </a:xfrm>
        </p:spPr>
        <p:txBody>
          <a:bodyPr/>
          <a:lstStyle/>
          <a:p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43</a:t>
            </a:r>
            <a:r>
              <a:rPr lang="en-US" sz="2400" cap="none" baseline="30000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2400" cap="none" dirty="0" err="1">
                <a:solidFill>
                  <a:schemeClr val="bg1"/>
                </a:solidFill>
                <a:latin typeface="Arial" panose="020B0604020202020204" pitchFamily="34" charset="0"/>
              </a:rPr>
              <a:t>Congrès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international de </a:t>
            </a:r>
            <a:r>
              <a:rPr lang="en-US" sz="2400" cap="none" dirty="0" err="1">
                <a:solidFill>
                  <a:schemeClr val="bg1"/>
                </a:solidFill>
                <a:latin typeface="Arial" panose="020B0604020202020204" pitchFamily="34" charset="0"/>
              </a:rPr>
              <a:t>l’Institut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TA                                          2018-03-22 </a:t>
            </a:r>
          </a:p>
        </p:txBody>
      </p:sp>
    </p:spTree>
    <p:extLst>
      <p:ext uri="{BB962C8B-B14F-4D97-AF65-F5344CB8AC3E}">
        <p14:creationId xmlns:p14="http://schemas.microsoft.com/office/powerpoint/2010/main" val="4848855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687" y="-153660"/>
            <a:ext cx="10467473" cy="701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358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42" y="435998"/>
            <a:ext cx="11091000" cy="4922581"/>
          </a:xfrm>
          <a:prstGeom prst="rect">
            <a:avLst/>
          </a:prstGeom>
        </p:spPr>
      </p:pic>
      <p:sp>
        <p:nvSpPr>
          <p:cNvPr id="4" name="Espace réservé du pied de page 5">
            <a:extLst>
              <a:ext uri="{FF2B5EF4-FFF2-40B4-BE49-F238E27FC236}">
                <a16:creationId xmlns:a16="http://schemas.microsoft.com/office/drawing/2014/main" id="{C2F56EC6-94A0-4520-B92F-1689FAF22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8242" y="6073048"/>
            <a:ext cx="10859876" cy="198304"/>
          </a:xfrm>
        </p:spPr>
        <p:txBody>
          <a:bodyPr/>
          <a:lstStyle/>
          <a:p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43</a:t>
            </a:r>
            <a:r>
              <a:rPr lang="en-US" sz="2400" cap="none" baseline="30000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2400" cap="none" dirty="0" err="1">
                <a:solidFill>
                  <a:schemeClr val="bg1"/>
                </a:solidFill>
                <a:latin typeface="Arial" panose="020B0604020202020204" pitchFamily="34" charset="0"/>
              </a:rPr>
              <a:t>Congrès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international de </a:t>
            </a:r>
            <a:r>
              <a:rPr lang="en-US" sz="2400" cap="none" dirty="0" err="1">
                <a:solidFill>
                  <a:schemeClr val="bg1"/>
                </a:solidFill>
                <a:latin typeface="Arial" panose="020B0604020202020204" pitchFamily="34" charset="0"/>
              </a:rPr>
              <a:t>l’Institut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TA                                          2018-03-22 </a:t>
            </a:r>
          </a:p>
        </p:txBody>
      </p:sp>
    </p:spTree>
    <p:extLst>
      <p:ext uri="{BB962C8B-B14F-4D97-AF65-F5344CB8AC3E}">
        <p14:creationId xmlns:p14="http://schemas.microsoft.com/office/powerpoint/2010/main" val="16313014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 </a:t>
            </a: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6" y="-167148"/>
            <a:ext cx="11735151" cy="7610167"/>
          </a:xfrm>
          <a:prstGeom prst="rect">
            <a:avLst/>
          </a:prstGeom>
        </p:spPr>
      </p:pic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6B517BB-B837-4B21-9CAF-928E94619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8242" y="6073048"/>
            <a:ext cx="10859876" cy="198304"/>
          </a:xfrm>
        </p:spPr>
        <p:txBody>
          <a:bodyPr/>
          <a:lstStyle/>
          <a:p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43</a:t>
            </a:r>
            <a:r>
              <a:rPr lang="en-US" sz="2400" cap="none" baseline="30000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2400" cap="none" dirty="0" err="1">
                <a:solidFill>
                  <a:schemeClr val="bg1"/>
                </a:solidFill>
                <a:latin typeface="Arial" panose="020B0604020202020204" pitchFamily="34" charset="0"/>
              </a:rPr>
              <a:t>Congrès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international de </a:t>
            </a:r>
            <a:r>
              <a:rPr lang="en-US" sz="2400" cap="none" dirty="0" err="1">
                <a:solidFill>
                  <a:schemeClr val="bg1"/>
                </a:solidFill>
                <a:latin typeface="Arial" panose="020B0604020202020204" pitchFamily="34" charset="0"/>
              </a:rPr>
              <a:t>l’Institut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TA                                          2018-03-22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1EE4AC8-8767-487B-961A-125EAF504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5892" y="2024578"/>
            <a:ext cx="17716886" cy="221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87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68825"/>
            <a:ext cx="12992887" cy="712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0162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err="1"/>
              <a:t>Vues</a:t>
            </a:r>
            <a:r>
              <a:rPr lang="en-CA" dirty="0"/>
              <a:t> et </a:t>
            </a:r>
            <a:r>
              <a:rPr lang="en-CA" dirty="0" err="1"/>
              <a:t>voix</a:t>
            </a:r>
            <a:r>
              <a:rPr lang="en-CA" dirty="0"/>
              <a:t> page </a:t>
            </a:r>
            <a:r>
              <a:rPr lang="en-CA" dirty="0" err="1"/>
              <a:t>d’accueil</a:t>
            </a:r>
            <a:endParaRPr lang="fr-CA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396" y="2063750"/>
            <a:ext cx="4917345" cy="3311525"/>
          </a:xfrm>
        </p:spPr>
      </p:pic>
      <p:sp>
        <p:nvSpPr>
          <p:cNvPr id="7" name="Espace réservé du pied de page 5">
            <a:extLst>
              <a:ext uri="{FF2B5EF4-FFF2-40B4-BE49-F238E27FC236}">
                <a16:creationId xmlns:a16="http://schemas.microsoft.com/office/drawing/2014/main" id="{36083E8B-7A8A-44FB-88B6-D8C3898B6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8242" y="6073048"/>
            <a:ext cx="10859876" cy="198304"/>
          </a:xfrm>
        </p:spPr>
        <p:txBody>
          <a:bodyPr/>
          <a:lstStyle/>
          <a:p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43</a:t>
            </a:r>
            <a:r>
              <a:rPr lang="en-US" sz="2400" cap="none" baseline="30000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2400" cap="none" dirty="0" err="1">
                <a:solidFill>
                  <a:schemeClr val="bg1"/>
                </a:solidFill>
                <a:latin typeface="Arial" panose="020B0604020202020204" pitchFamily="34" charset="0"/>
              </a:rPr>
              <a:t>Congrès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international de </a:t>
            </a:r>
            <a:r>
              <a:rPr lang="en-US" sz="2400" cap="none" dirty="0" err="1">
                <a:solidFill>
                  <a:schemeClr val="bg1"/>
                </a:solidFill>
                <a:latin typeface="Arial" panose="020B0604020202020204" pitchFamily="34" charset="0"/>
              </a:rPr>
              <a:t>l’Institut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TA                                          2018-03-22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688FF3E-0ED5-44A4-9836-33C709B0C7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0462">
            <a:off x="8012516" y="2562776"/>
            <a:ext cx="3543865" cy="12858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5320" y="385590"/>
            <a:ext cx="10797539" cy="1139755"/>
          </a:xfrm>
        </p:spPr>
        <p:txBody>
          <a:bodyPr>
            <a:normAutofit/>
          </a:bodyPr>
          <a:lstStyle/>
          <a:p>
            <a:r>
              <a:rPr lang="fr-CA" sz="3600" dirty="0"/>
              <a:t>L’</a:t>
            </a:r>
            <a:r>
              <a:rPr lang="fr-CA" sz="3600" dirty="0" err="1"/>
              <a:t>accomodement</a:t>
            </a:r>
            <a:r>
              <a:rPr lang="fr-CA" sz="3600" dirty="0"/>
              <a:t> : obligatoire ou volontaire ?                 1 </a:t>
            </a:r>
          </a:p>
        </p:txBody>
      </p:sp>
      <p:sp>
        <p:nvSpPr>
          <p:cNvPr id="4" name="Espace réservé du contenu 2"/>
          <p:cNvSpPr>
            <a:spLocks noGrp="1"/>
          </p:cNvSpPr>
          <p:nvPr>
            <p:ph idx="4294967295"/>
            <p:custDataLst>
              <p:tags r:id="rId2"/>
            </p:custDataLst>
          </p:nvPr>
        </p:nvSpPr>
        <p:spPr>
          <a:xfrm>
            <a:off x="739140" y="1242060"/>
            <a:ext cx="882396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fr-CA" sz="2800" b="1" cap="none" dirty="0">
                <a:latin typeface="Arial" panose="020B0604020202020204" pitchFamily="34" charset="0"/>
              </a:rPr>
              <a:t>Organisation mondiale de la santé (OMS)</a:t>
            </a:r>
          </a:p>
          <a:p>
            <a:pPr marL="457200" lvl="1" indent="0">
              <a:buNone/>
            </a:pPr>
            <a:r>
              <a:rPr lang="fr-CA" sz="2800" cap="none" dirty="0">
                <a:latin typeface="Arial" panose="020B0604020202020204" pitchFamily="34" charset="0"/>
              </a:rPr>
              <a:t>Rendre les technologies d’assistance plus accessibles à tous, partout;</a:t>
            </a:r>
          </a:p>
          <a:p>
            <a:pPr marL="457200" lvl="1" indent="0">
              <a:buNone/>
            </a:pPr>
            <a:r>
              <a:rPr lang="fr-CA" sz="2800" cap="none" dirty="0">
                <a:latin typeface="Arial" panose="020B0604020202020204" pitchFamily="34" charset="0"/>
              </a:rPr>
              <a:t>À l’heure actuelle, seuls 10% des personnes qui ont besoin d’aides techniques y ont accès;</a:t>
            </a:r>
          </a:p>
        </p:txBody>
      </p:sp>
      <p:sp>
        <p:nvSpPr>
          <p:cNvPr id="5" name="Espace réservé du pied de page 5">
            <a:extLst>
              <a:ext uri="{FF2B5EF4-FFF2-40B4-BE49-F238E27FC236}">
                <a16:creationId xmlns:a16="http://schemas.microsoft.com/office/drawing/2014/main" id="{70A7522A-3957-4D89-A6C6-0603BF5EA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6062" y="6026226"/>
            <a:ext cx="10859876" cy="198304"/>
          </a:xfrm>
        </p:spPr>
        <p:txBody>
          <a:bodyPr/>
          <a:lstStyle/>
          <a:p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43</a:t>
            </a:r>
            <a:r>
              <a:rPr lang="en-US" sz="2400" cap="none" baseline="30000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2400" cap="none" dirty="0" err="1">
                <a:solidFill>
                  <a:schemeClr val="bg1"/>
                </a:solidFill>
                <a:latin typeface="Arial" panose="020B0604020202020204" pitchFamily="34" charset="0"/>
              </a:rPr>
              <a:t>Congrès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international de </a:t>
            </a:r>
            <a:r>
              <a:rPr lang="en-US" sz="2400" cap="none" dirty="0" err="1">
                <a:solidFill>
                  <a:schemeClr val="bg1"/>
                </a:solidFill>
                <a:latin typeface="Arial" panose="020B0604020202020204" pitchFamily="34" charset="0"/>
              </a:rPr>
              <a:t>l’Institut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TA                                          2018-03-22 </a:t>
            </a:r>
          </a:p>
        </p:txBody>
      </p:sp>
    </p:spTree>
    <p:extLst>
      <p:ext uri="{BB962C8B-B14F-4D97-AF65-F5344CB8AC3E}">
        <p14:creationId xmlns:p14="http://schemas.microsoft.com/office/powerpoint/2010/main" val="39083030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nouveautés</a:t>
            </a:r>
            <a:r>
              <a:rPr lang="en-CA" dirty="0"/>
              <a:t>  </a:t>
            </a:r>
            <a:r>
              <a:rPr lang="en-CA" dirty="0" err="1"/>
              <a:t>Vues</a:t>
            </a:r>
            <a:r>
              <a:rPr lang="en-CA" dirty="0"/>
              <a:t> et  </a:t>
            </a:r>
            <a:r>
              <a:rPr lang="en-CA" dirty="0" err="1"/>
              <a:t>Voix</a:t>
            </a:r>
            <a:endParaRPr lang="fr-CA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692" y="2063750"/>
            <a:ext cx="4874753" cy="3311525"/>
          </a:xfrm>
        </p:spPr>
      </p:pic>
      <p:sp>
        <p:nvSpPr>
          <p:cNvPr id="7" name="Espace réservé du pied de page 5">
            <a:extLst>
              <a:ext uri="{FF2B5EF4-FFF2-40B4-BE49-F238E27FC236}">
                <a16:creationId xmlns:a16="http://schemas.microsoft.com/office/drawing/2014/main" id="{FD1CA31B-E496-45CE-98D7-3FAE6A49F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8242" y="6073048"/>
            <a:ext cx="10859876" cy="198304"/>
          </a:xfrm>
        </p:spPr>
        <p:txBody>
          <a:bodyPr/>
          <a:lstStyle/>
          <a:p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43</a:t>
            </a:r>
            <a:r>
              <a:rPr lang="en-US" sz="2400" cap="none" baseline="30000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2400" cap="none" dirty="0" err="1">
                <a:solidFill>
                  <a:schemeClr val="bg1"/>
                </a:solidFill>
                <a:latin typeface="Arial" panose="020B0604020202020204" pitchFamily="34" charset="0"/>
              </a:rPr>
              <a:t>Congrès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international de </a:t>
            </a:r>
            <a:r>
              <a:rPr lang="en-US" sz="2400" cap="none" dirty="0" err="1">
                <a:solidFill>
                  <a:schemeClr val="bg1"/>
                </a:solidFill>
                <a:latin typeface="Arial" panose="020B0604020202020204" pitchFamily="34" charset="0"/>
              </a:rPr>
              <a:t>l’Institut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TA                                          2018-03-22 </a:t>
            </a:r>
          </a:p>
        </p:txBody>
      </p:sp>
      <p:pic>
        <p:nvPicPr>
          <p:cNvPr id="8" name="Espace réservé du contenu 3">
            <a:extLst>
              <a:ext uri="{FF2B5EF4-FFF2-40B4-BE49-F238E27FC236}">
                <a16:creationId xmlns:a16="http://schemas.microsoft.com/office/drawing/2014/main" id="{8C055A22-4972-4006-8404-0B4296925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012412" cy="6974960"/>
          </a:xfrm>
          <a:prstGeom prst="rect">
            <a:avLst/>
          </a:prstGeom>
        </p:spPr>
      </p:pic>
      <p:sp>
        <p:nvSpPr>
          <p:cNvPr id="11" name="Flèche : bas 10">
            <a:extLst>
              <a:ext uri="{FF2B5EF4-FFF2-40B4-BE49-F238E27FC236}">
                <a16:creationId xmlns:a16="http://schemas.microsoft.com/office/drawing/2014/main" id="{5408EF3C-29A6-4C55-8D93-2C6B1E916780}"/>
              </a:ext>
            </a:extLst>
          </p:cNvPr>
          <p:cNvSpPr/>
          <p:nvPr/>
        </p:nvSpPr>
        <p:spPr>
          <a:xfrm rot="1621570" flipH="1">
            <a:off x="2860198" y="1399350"/>
            <a:ext cx="1323530" cy="1828800"/>
          </a:xfrm>
          <a:prstGeom prst="downArrow">
            <a:avLst>
              <a:gd name="adj1" fmla="val 50000"/>
              <a:gd name="adj2" fmla="val 47312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Flèche : bas 11">
            <a:extLst>
              <a:ext uri="{FF2B5EF4-FFF2-40B4-BE49-F238E27FC236}">
                <a16:creationId xmlns:a16="http://schemas.microsoft.com/office/drawing/2014/main" id="{AD2BCAD6-493B-41D8-A4A4-A43846B4663A}"/>
              </a:ext>
            </a:extLst>
          </p:cNvPr>
          <p:cNvSpPr/>
          <p:nvPr/>
        </p:nvSpPr>
        <p:spPr>
          <a:xfrm rot="1621570" flipH="1">
            <a:off x="10256401" y="1149351"/>
            <a:ext cx="1323530" cy="1828800"/>
          </a:xfrm>
          <a:prstGeom prst="downArrow">
            <a:avLst>
              <a:gd name="adj1" fmla="val 50000"/>
              <a:gd name="adj2" fmla="val 47312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435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6975" y="-2252"/>
            <a:ext cx="10396882" cy="1151965"/>
          </a:xfrm>
        </p:spPr>
        <p:txBody>
          <a:bodyPr/>
          <a:lstStyle/>
          <a:p>
            <a:r>
              <a:rPr lang="en-CA" dirty="0"/>
              <a:t>Mon dossier SQLA </a:t>
            </a:r>
            <a:endParaRPr lang="fr-CA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5618" y="1498600"/>
            <a:ext cx="6237581" cy="3876675"/>
          </a:xfrm>
          <a:prstGeom prst="rect">
            <a:avLst/>
          </a:prstGeom>
        </p:spPr>
      </p:pic>
      <p:sp>
        <p:nvSpPr>
          <p:cNvPr id="5" name="Espace réservé du pied de page 5">
            <a:extLst>
              <a:ext uri="{FF2B5EF4-FFF2-40B4-BE49-F238E27FC236}">
                <a16:creationId xmlns:a16="http://schemas.microsoft.com/office/drawing/2014/main" id="{60D10D8E-AF07-4D1D-850C-9BAE7DE3B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8242" y="6073048"/>
            <a:ext cx="10859876" cy="198304"/>
          </a:xfrm>
        </p:spPr>
        <p:txBody>
          <a:bodyPr/>
          <a:lstStyle/>
          <a:p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43</a:t>
            </a:r>
            <a:r>
              <a:rPr lang="en-US" sz="2400" cap="none" baseline="30000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2400" cap="none" dirty="0" err="1">
                <a:solidFill>
                  <a:schemeClr val="bg1"/>
                </a:solidFill>
                <a:latin typeface="Arial" panose="020B0604020202020204" pitchFamily="34" charset="0"/>
              </a:rPr>
              <a:t>Congrès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international de </a:t>
            </a:r>
            <a:r>
              <a:rPr lang="en-US" sz="2400" cap="none" dirty="0" err="1">
                <a:solidFill>
                  <a:schemeClr val="bg1"/>
                </a:solidFill>
                <a:latin typeface="Arial" panose="020B0604020202020204" pitchFamily="34" charset="0"/>
              </a:rPr>
              <a:t>l’Institut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TA                                          2018-03-22 </a:t>
            </a:r>
          </a:p>
        </p:txBody>
      </p:sp>
      <p:pic>
        <p:nvPicPr>
          <p:cNvPr id="7" name="Espace réservé du contenu 3">
            <a:extLst>
              <a:ext uri="{FF2B5EF4-FFF2-40B4-BE49-F238E27FC236}">
                <a16:creationId xmlns:a16="http://schemas.microsoft.com/office/drawing/2014/main" id="{CF5CDE0C-DCD7-4B5A-90E7-C60FE9F7DDA5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120878" y="-294968"/>
            <a:ext cx="15082684" cy="880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7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85801" y="317249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en-CA" dirty="0" err="1"/>
              <a:t>Chemin</a:t>
            </a:r>
            <a:r>
              <a:rPr lang="en-CA" dirty="0"/>
              <a:t> </a:t>
            </a:r>
            <a:r>
              <a:rPr lang="en-CA" dirty="0" err="1"/>
              <a:t>d’accès</a:t>
            </a:r>
            <a:r>
              <a:rPr lang="en-CA" dirty="0"/>
              <a:t> pour les </a:t>
            </a:r>
            <a:r>
              <a:rPr lang="en-CA" dirty="0" err="1"/>
              <a:t>enseignants</a:t>
            </a:r>
            <a:endParaRPr lang="fr-CA" dirty="0"/>
          </a:p>
        </p:txBody>
      </p:sp>
      <p:graphicFrame>
        <p:nvGraphicFramePr>
          <p:cNvPr id="5" name="Espace réservé du contenu 5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90614413"/>
              </p:ext>
            </p:extLst>
          </p:nvPr>
        </p:nvGraphicFramePr>
        <p:xfrm>
          <a:off x="855406" y="1494504"/>
          <a:ext cx="9545894" cy="4470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Espace réservé du pied de page 5">
            <a:extLst>
              <a:ext uri="{FF2B5EF4-FFF2-40B4-BE49-F238E27FC236}">
                <a16:creationId xmlns:a16="http://schemas.microsoft.com/office/drawing/2014/main" id="{10053B57-B85C-4A7D-9419-D22D7AF57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8242" y="6073048"/>
            <a:ext cx="10859876" cy="198304"/>
          </a:xfrm>
        </p:spPr>
        <p:txBody>
          <a:bodyPr/>
          <a:lstStyle/>
          <a:p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43</a:t>
            </a:r>
            <a:r>
              <a:rPr lang="en-US" sz="2400" cap="none" baseline="30000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2400" cap="none" dirty="0" err="1">
                <a:solidFill>
                  <a:schemeClr val="bg1"/>
                </a:solidFill>
                <a:latin typeface="Arial" panose="020B0604020202020204" pitchFamily="34" charset="0"/>
              </a:rPr>
              <a:t>Congrès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international de </a:t>
            </a:r>
            <a:r>
              <a:rPr lang="en-US" sz="2400" cap="none" dirty="0" err="1">
                <a:solidFill>
                  <a:schemeClr val="bg1"/>
                </a:solidFill>
                <a:latin typeface="Arial" panose="020B0604020202020204" pitchFamily="34" charset="0"/>
              </a:rPr>
              <a:t>l’Institut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TA                                          2018-03-22 </a:t>
            </a:r>
          </a:p>
        </p:txBody>
      </p:sp>
    </p:spTree>
    <p:extLst>
      <p:ext uri="{BB962C8B-B14F-4D97-AF65-F5344CB8AC3E}">
        <p14:creationId xmlns:p14="http://schemas.microsoft.com/office/powerpoint/2010/main" val="20831528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Programme </a:t>
            </a:r>
            <a:r>
              <a:rPr lang="en-CA" dirty="0" err="1"/>
              <a:t>d’accès</a:t>
            </a:r>
            <a:r>
              <a:rPr lang="en-CA" dirty="0"/>
              <a:t> aux </a:t>
            </a:r>
            <a:r>
              <a:rPr lang="en-CA" dirty="0" err="1"/>
              <a:t>enseignants</a:t>
            </a:r>
            <a:endParaRPr lang="fr-CA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39365" y="1564373"/>
            <a:ext cx="5214393" cy="5417666"/>
          </a:xfrm>
          <a:prstGeom prst="rect">
            <a:avLst/>
          </a:prstGeom>
        </p:spPr>
      </p:pic>
      <p:sp>
        <p:nvSpPr>
          <p:cNvPr id="7" name="Espace réservé du pied de page 5">
            <a:extLst>
              <a:ext uri="{FF2B5EF4-FFF2-40B4-BE49-F238E27FC236}">
                <a16:creationId xmlns:a16="http://schemas.microsoft.com/office/drawing/2014/main" id="{A54AD4A5-55DD-4DB3-B5D2-3CB6C7F87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8242" y="6073048"/>
            <a:ext cx="10859876" cy="198304"/>
          </a:xfrm>
        </p:spPr>
        <p:txBody>
          <a:bodyPr/>
          <a:lstStyle/>
          <a:p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43</a:t>
            </a:r>
            <a:r>
              <a:rPr lang="en-US" sz="2400" cap="none" baseline="30000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2400" cap="none" dirty="0" err="1">
                <a:solidFill>
                  <a:schemeClr val="bg1"/>
                </a:solidFill>
                <a:latin typeface="Arial" panose="020B0604020202020204" pitchFamily="34" charset="0"/>
              </a:rPr>
              <a:t>Congrès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international de </a:t>
            </a:r>
            <a:r>
              <a:rPr lang="en-US" sz="2400" cap="none" dirty="0" err="1">
                <a:solidFill>
                  <a:schemeClr val="bg1"/>
                </a:solidFill>
                <a:latin typeface="Arial" panose="020B0604020202020204" pitchFamily="34" charset="0"/>
              </a:rPr>
              <a:t>l’Institut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TA                                          2018-03-22 </a:t>
            </a:r>
          </a:p>
        </p:txBody>
      </p:sp>
      <p:pic>
        <p:nvPicPr>
          <p:cNvPr id="8" name="Espace réservé du contenu 5">
            <a:extLst>
              <a:ext uri="{FF2B5EF4-FFF2-40B4-BE49-F238E27FC236}">
                <a16:creationId xmlns:a16="http://schemas.microsoft.com/office/drawing/2014/main" id="{BDA3F21F-44B1-417C-ACB9-C3986E04FD5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800" y="-4599738"/>
            <a:ext cx="12141199" cy="1112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55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err="1"/>
              <a:t>Formulaire</a:t>
            </a:r>
            <a:r>
              <a:rPr lang="en-CA" dirty="0"/>
              <a:t> </a:t>
            </a:r>
            <a:r>
              <a:rPr lang="en-CA" dirty="0" err="1"/>
              <a:t>d’inscription</a:t>
            </a:r>
            <a:r>
              <a:rPr lang="en-CA" dirty="0"/>
              <a:t> au CAÉB</a:t>
            </a:r>
            <a:r>
              <a:rPr lang="fr-CA" dirty="0"/>
              <a:t/>
            </a:r>
            <a:br>
              <a:rPr lang="fr-CA" dirty="0"/>
            </a:br>
            <a:endParaRPr lang="fr-CA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7339" y="1383528"/>
            <a:ext cx="6578959" cy="3991748"/>
          </a:xfrm>
          <a:prstGeom prst="rect">
            <a:avLst/>
          </a:prstGeom>
        </p:spPr>
      </p:pic>
      <p:sp>
        <p:nvSpPr>
          <p:cNvPr id="5" name="Espace réservé du pied de page 5">
            <a:extLst>
              <a:ext uri="{FF2B5EF4-FFF2-40B4-BE49-F238E27FC236}">
                <a16:creationId xmlns:a16="http://schemas.microsoft.com/office/drawing/2014/main" id="{D68D1DB6-5F3E-47B3-9422-26873CA9E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8242" y="6073048"/>
            <a:ext cx="10859876" cy="198304"/>
          </a:xfrm>
        </p:spPr>
        <p:txBody>
          <a:bodyPr/>
          <a:lstStyle/>
          <a:p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43</a:t>
            </a:r>
            <a:r>
              <a:rPr lang="en-US" sz="2400" cap="none" baseline="30000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2400" cap="none" dirty="0" err="1">
                <a:solidFill>
                  <a:schemeClr val="bg1"/>
                </a:solidFill>
                <a:latin typeface="Arial" panose="020B0604020202020204" pitchFamily="34" charset="0"/>
              </a:rPr>
              <a:t>Congrès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international de </a:t>
            </a:r>
            <a:r>
              <a:rPr lang="en-US" sz="2400" cap="none" dirty="0" err="1">
                <a:solidFill>
                  <a:schemeClr val="bg1"/>
                </a:solidFill>
                <a:latin typeface="Arial" panose="020B0604020202020204" pitchFamily="34" charset="0"/>
              </a:rPr>
              <a:t>l’Institut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TA                                          2018-03-22 </a:t>
            </a:r>
          </a:p>
        </p:txBody>
      </p:sp>
      <p:pic>
        <p:nvPicPr>
          <p:cNvPr id="7" name="Espace réservé du contenu 3">
            <a:extLst>
              <a:ext uri="{FF2B5EF4-FFF2-40B4-BE49-F238E27FC236}">
                <a16:creationId xmlns:a16="http://schemas.microsoft.com/office/drawing/2014/main" id="{A7D64CB7-34FF-4BDC-9F42-C74E1B106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19" y="0"/>
            <a:ext cx="11675474" cy="7084031"/>
          </a:xfrm>
          <a:prstGeom prst="rect">
            <a:avLst/>
          </a:prstGeom>
        </p:spPr>
      </p:pic>
      <p:sp>
        <p:nvSpPr>
          <p:cNvPr id="11" name="Flèche : bas 10">
            <a:extLst>
              <a:ext uri="{FF2B5EF4-FFF2-40B4-BE49-F238E27FC236}">
                <a16:creationId xmlns:a16="http://schemas.microsoft.com/office/drawing/2014/main" id="{1225ACAA-ADA8-469F-AED2-60E6F059F52A}"/>
              </a:ext>
            </a:extLst>
          </p:cNvPr>
          <p:cNvSpPr/>
          <p:nvPr/>
        </p:nvSpPr>
        <p:spPr>
          <a:xfrm rot="3462624">
            <a:off x="9330108" y="-798622"/>
            <a:ext cx="1589105" cy="27705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252" y="35840"/>
            <a:ext cx="8373437" cy="5926223"/>
          </a:xfrm>
        </p:spPr>
      </p:pic>
      <p:sp>
        <p:nvSpPr>
          <p:cNvPr id="5" name="Espace réservé du pied de page 5">
            <a:extLst>
              <a:ext uri="{FF2B5EF4-FFF2-40B4-BE49-F238E27FC236}">
                <a16:creationId xmlns:a16="http://schemas.microsoft.com/office/drawing/2014/main" id="{E9765A83-A78E-4ECB-A971-A4B8DD902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8242" y="6073048"/>
            <a:ext cx="10859876" cy="198304"/>
          </a:xfrm>
        </p:spPr>
        <p:txBody>
          <a:bodyPr/>
          <a:lstStyle/>
          <a:p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43</a:t>
            </a:r>
            <a:r>
              <a:rPr lang="en-US" sz="2400" cap="none" baseline="30000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2400" cap="none" dirty="0" err="1">
                <a:solidFill>
                  <a:schemeClr val="bg1"/>
                </a:solidFill>
                <a:latin typeface="Arial" panose="020B0604020202020204" pitchFamily="34" charset="0"/>
              </a:rPr>
              <a:t>Congrès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international de </a:t>
            </a:r>
            <a:r>
              <a:rPr lang="en-US" sz="2400" cap="none" dirty="0" err="1">
                <a:solidFill>
                  <a:schemeClr val="bg1"/>
                </a:solidFill>
                <a:latin typeface="Arial" panose="020B0604020202020204" pitchFamily="34" charset="0"/>
              </a:rPr>
              <a:t>l’Institut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TA                                          2018-03-22 </a:t>
            </a:r>
          </a:p>
        </p:txBody>
      </p:sp>
    </p:spTree>
    <p:extLst>
      <p:ext uri="{BB962C8B-B14F-4D97-AF65-F5344CB8AC3E}">
        <p14:creationId xmlns:p14="http://schemas.microsoft.com/office/powerpoint/2010/main" val="20165951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87" y="10274"/>
            <a:ext cx="12462552" cy="7428216"/>
          </a:xfrm>
        </p:spPr>
      </p:pic>
    </p:spTree>
    <p:extLst>
      <p:ext uri="{BB962C8B-B14F-4D97-AF65-F5344CB8AC3E}">
        <p14:creationId xmlns:p14="http://schemas.microsoft.com/office/powerpoint/2010/main" val="2191585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86" y="1222625"/>
            <a:ext cx="9528214" cy="2873790"/>
          </a:xfrm>
        </p:spPr>
      </p:pic>
      <p:sp>
        <p:nvSpPr>
          <p:cNvPr id="5" name="Espace réservé du pied de page 5">
            <a:extLst>
              <a:ext uri="{FF2B5EF4-FFF2-40B4-BE49-F238E27FC236}">
                <a16:creationId xmlns:a16="http://schemas.microsoft.com/office/drawing/2014/main" id="{4AA39E10-8785-406B-9B24-CBBE0ECC5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8242" y="6073048"/>
            <a:ext cx="10859876" cy="198304"/>
          </a:xfrm>
        </p:spPr>
        <p:txBody>
          <a:bodyPr/>
          <a:lstStyle/>
          <a:p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43</a:t>
            </a:r>
            <a:r>
              <a:rPr lang="en-US" sz="2400" cap="none" baseline="30000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2400" cap="none" dirty="0" err="1">
                <a:solidFill>
                  <a:schemeClr val="bg1"/>
                </a:solidFill>
                <a:latin typeface="Arial" panose="020B0604020202020204" pitchFamily="34" charset="0"/>
              </a:rPr>
              <a:t>Congrès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international de </a:t>
            </a:r>
            <a:r>
              <a:rPr lang="en-US" sz="2400" cap="none" dirty="0" err="1">
                <a:solidFill>
                  <a:schemeClr val="bg1"/>
                </a:solidFill>
                <a:latin typeface="Arial" panose="020B0604020202020204" pitchFamily="34" charset="0"/>
              </a:rPr>
              <a:t>l’Institut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TA                                          2018-03-22 </a:t>
            </a:r>
          </a:p>
        </p:txBody>
      </p:sp>
    </p:spTree>
    <p:extLst>
      <p:ext uri="{BB962C8B-B14F-4D97-AF65-F5344CB8AC3E}">
        <p14:creationId xmlns:p14="http://schemas.microsoft.com/office/powerpoint/2010/main" val="22212396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1" y="151544"/>
            <a:ext cx="10396882" cy="1151965"/>
          </a:xfrm>
        </p:spPr>
        <p:txBody>
          <a:bodyPr/>
          <a:lstStyle/>
          <a:p>
            <a:r>
              <a:rPr lang="en-CA" dirty="0" err="1"/>
              <a:t>Boîte</a:t>
            </a:r>
            <a:r>
              <a:rPr lang="en-CA" dirty="0"/>
              <a:t> </a:t>
            </a:r>
            <a:r>
              <a:rPr lang="fr-CA" dirty="0"/>
              <a:t>à outils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130157"/>
            <a:ext cx="10396883" cy="4520630"/>
          </a:xfrm>
        </p:spPr>
        <p:txBody>
          <a:bodyPr>
            <a:normAutofit/>
          </a:bodyPr>
          <a:lstStyle/>
          <a:p>
            <a:r>
              <a:rPr lang="fr-CA" sz="2400" cap="none" dirty="0">
                <a:latin typeface="Arial" panose="020B0604020202020204" pitchFamily="34" charset="0"/>
              </a:rPr>
              <a:t>Livres audio gratuits</a:t>
            </a:r>
          </a:p>
          <a:p>
            <a:r>
              <a:rPr lang="fr-CA" sz="2400" cap="none" dirty="0" smtClean="0">
                <a:latin typeface="Arial" panose="020B0604020202020204" pitchFamily="34" charset="0"/>
              </a:rPr>
              <a:t>Logiciels libres </a:t>
            </a:r>
            <a:r>
              <a:rPr lang="fr-CA" sz="2400" cap="none" dirty="0">
                <a:latin typeface="Arial" panose="020B0604020202020204" pitchFamily="34" charset="0"/>
              </a:rPr>
              <a:t>AMIS et </a:t>
            </a:r>
            <a:r>
              <a:rPr lang="fr-CA" sz="2400" cap="none" dirty="0" err="1">
                <a:latin typeface="Arial" panose="020B0604020202020204" pitchFamily="34" charset="0"/>
              </a:rPr>
              <a:t>Dolphin</a:t>
            </a:r>
            <a:r>
              <a:rPr lang="fr-CA" sz="2400" cap="none" dirty="0">
                <a:latin typeface="Arial" panose="020B0604020202020204" pitchFamily="34" charset="0"/>
              </a:rPr>
              <a:t> </a:t>
            </a:r>
            <a:r>
              <a:rPr lang="fr-CA" sz="2400" cap="none" dirty="0" err="1">
                <a:latin typeface="Arial" panose="020B0604020202020204" pitchFamily="34" charset="0"/>
              </a:rPr>
              <a:t>Easy</a:t>
            </a:r>
            <a:r>
              <a:rPr lang="fr-CA" sz="2400" cap="none" dirty="0">
                <a:latin typeface="Arial" panose="020B0604020202020204" pitchFamily="34" charset="0"/>
              </a:rPr>
              <a:t> Reader</a:t>
            </a:r>
          </a:p>
          <a:p>
            <a:r>
              <a:rPr lang="fr-CA" sz="2400" cap="none" dirty="0">
                <a:latin typeface="Arial" panose="020B0604020202020204" pitchFamily="34" charset="0"/>
              </a:rPr>
              <a:t>Stratus </a:t>
            </a:r>
            <a:r>
              <a:rPr lang="fr-CA" sz="2400" cap="none" dirty="0" smtClean="0">
                <a:latin typeface="Arial" panose="020B0604020202020204" pitchFamily="34" charset="0"/>
              </a:rPr>
              <a:t>ou</a:t>
            </a:r>
            <a:r>
              <a:rPr lang="fr-CA" sz="2400" cap="none" dirty="0" smtClean="0">
                <a:latin typeface="Arial" panose="020B0604020202020204" pitchFamily="34" charset="0"/>
              </a:rPr>
              <a:t> </a:t>
            </a:r>
            <a:r>
              <a:rPr lang="fr-CA" sz="2400" cap="none" dirty="0">
                <a:latin typeface="Arial" panose="020B0604020202020204" pitchFamily="34" charset="0"/>
              </a:rPr>
              <a:t>Stream Victor Reader </a:t>
            </a:r>
            <a:r>
              <a:rPr lang="fr-CA" sz="2400" cap="none" dirty="0" smtClean="0">
                <a:latin typeface="Arial" panose="020B0604020202020204" pitchFamily="34" charset="0"/>
              </a:rPr>
              <a:t>de </a:t>
            </a:r>
            <a:r>
              <a:rPr lang="fr-CA" sz="2400" cap="none" dirty="0" err="1" smtClean="0">
                <a:latin typeface="Arial" panose="020B0604020202020204" pitchFamily="34" charset="0"/>
              </a:rPr>
              <a:t>HumanWare</a:t>
            </a:r>
            <a:endParaRPr lang="fr-CA" sz="2400" cap="none" dirty="0">
              <a:latin typeface="Arial" panose="020B0604020202020204" pitchFamily="34" charset="0"/>
            </a:endParaRPr>
          </a:p>
          <a:p>
            <a:r>
              <a:rPr lang="fr-CA" sz="2400" cap="none" dirty="0">
                <a:latin typeface="Arial" panose="020B0604020202020204" pitchFamily="34" charset="0"/>
              </a:rPr>
              <a:t>Service québécois du livre adapté SQLA à </a:t>
            </a:r>
            <a:r>
              <a:rPr lang="fr-CA" sz="2400" cap="none" dirty="0" err="1">
                <a:latin typeface="Arial" panose="020B0604020202020204" pitchFamily="34" charset="0"/>
              </a:rPr>
              <a:t>BAnQ</a:t>
            </a:r>
            <a:r>
              <a:rPr lang="fr-CA" sz="2400" cap="none" dirty="0">
                <a:latin typeface="Arial" panose="020B0604020202020204" pitchFamily="34" charset="0"/>
              </a:rPr>
              <a:t> </a:t>
            </a:r>
            <a:r>
              <a:rPr lang="fr-CA" sz="2400" cap="none" dirty="0" smtClean="0">
                <a:latin typeface="Arial" panose="020B0604020202020204" pitchFamily="34" charset="0"/>
              </a:rPr>
              <a:t>Service </a:t>
            </a:r>
            <a:r>
              <a:rPr lang="fr-CA" sz="2400" cap="none" dirty="0">
                <a:latin typeface="Arial" panose="020B0604020202020204" pitchFamily="34" charset="0"/>
              </a:rPr>
              <a:t>à distance</a:t>
            </a:r>
          </a:p>
          <a:p>
            <a:r>
              <a:rPr lang="fr-CA" sz="2400" cap="none" dirty="0">
                <a:latin typeface="Arial" panose="020B0604020202020204" pitchFamily="34" charset="0"/>
              </a:rPr>
              <a:t>Centre d’accès équitable aux bibliothèques (CAÉB créé en 2016)</a:t>
            </a:r>
          </a:p>
          <a:p>
            <a:r>
              <a:rPr lang="fr-CA" sz="2400" cap="none" dirty="0">
                <a:latin typeface="Arial" panose="020B0604020202020204" pitchFamily="34" charset="0"/>
              </a:rPr>
              <a:t>Programme LULU pour les élèves qui ne trouvent pas le livre à lire dans les ressources citées.</a:t>
            </a:r>
          </a:p>
        </p:txBody>
      </p:sp>
      <p:sp>
        <p:nvSpPr>
          <p:cNvPr id="5" name="Espace réservé du pied de page 5">
            <a:extLst>
              <a:ext uri="{FF2B5EF4-FFF2-40B4-BE49-F238E27FC236}">
                <a16:creationId xmlns:a16="http://schemas.microsoft.com/office/drawing/2014/main" id="{3F0C1DCE-9123-4D1F-9E18-A8544EACD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8242" y="6073048"/>
            <a:ext cx="10859876" cy="198304"/>
          </a:xfrm>
        </p:spPr>
        <p:txBody>
          <a:bodyPr/>
          <a:lstStyle/>
          <a:p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43</a:t>
            </a:r>
            <a:r>
              <a:rPr lang="en-US" sz="2400" cap="none" baseline="30000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2400" cap="none" dirty="0" err="1">
                <a:solidFill>
                  <a:schemeClr val="bg1"/>
                </a:solidFill>
                <a:latin typeface="Arial" panose="020B0604020202020204" pitchFamily="34" charset="0"/>
              </a:rPr>
              <a:t>Congrès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international de </a:t>
            </a:r>
            <a:r>
              <a:rPr lang="en-US" sz="2400" cap="none" dirty="0" err="1">
                <a:solidFill>
                  <a:schemeClr val="bg1"/>
                </a:solidFill>
                <a:latin typeface="Arial" panose="020B0604020202020204" pitchFamily="34" charset="0"/>
              </a:rPr>
              <a:t>l’Institut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TA                                          2018-03-22 </a:t>
            </a:r>
          </a:p>
        </p:txBody>
      </p:sp>
    </p:spTree>
    <p:extLst>
      <p:ext uri="{BB962C8B-B14F-4D97-AF65-F5344CB8AC3E}">
        <p14:creationId xmlns:p14="http://schemas.microsoft.com/office/powerpoint/2010/main" val="281901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Programme de lecture Lulu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dirty="0" err="1"/>
              <a:t>Quand</a:t>
            </a:r>
            <a:r>
              <a:rPr lang="en-CA" dirty="0"/>
              <a:t> la </a:t>
            </a:r>
            <a:r>
              <a:rPr lang="en-CA" dirty="0" err="1"/>
              <a:t>ressource</a:t>
            </a:r>
            <a:r>
              <a:rPr lang="en-CA" dirty="0"/>
              <a:t> </a:t>
            </a:r>
            <a:r>
              <a:rPr lang="en-CA" dirty="0" err="1"/>
              <a:t>n’est</a:t>
            </a:r>
            <a:r>
              <a:rPr lang="en-CA" dirty="0"/>
              <a:t> pas </a:t>
            </a:r>
            <a:r>
              <a:rPr lang="en-CA" dirty="0" err="1"/>
              <a:t>disponible</a:t>
            </a:r>
            <a:r>
              <a:rPr lang="en-CA" dirty="0"/>
              <a:t> </a:t>
            </a:r>
            <a:r>
              <a:rPr lang="en-CA" dirty="0" err="1"/>
              <a:t>adressez</a:t>
            </a:r>
            <a:r>
              <a:rPr lang="en-CA" dirty="0"/>
              <a:t> </a:t>
            </a:r>
            <a:r>
              <a:rPr lang="en-CA" dirty="0" err="1"/>
              <a:t>vous</a:t>
            </a:r>
            <a:r>
              <a:rPr lang="en-CA" dirty="0"/>
              <a:t> â </a:t>
            </a:r>
            <a:r>
              <a:rPr lang="en-CA" dirty="0" err="1"/>
              <a:t>Vues</a:t>
            </a:r>
            <a:r>
              <a:rPr lang="en-CA" dirty="0"/>
              <a:t> et </a:t>
            </a:r>
            <a:r>
              <a:rPr lang="en-CA" dirty="0" err="1"/>
              <a:t>voix</a:t>
            </a: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0" y="-1447800"/>
            <a:ext cx="123063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5421" y="478531"/>
            <a:ext cx="11016867" cy="1151965"/>
          </a:xfrm>
        </p:spPr>
        <p:txBody>
          <a:bodyPr>
            <a:normAutofit/>
          </a:bodyPr>
          <a:lstStyle/>
          <a:p>
            <a:r>
              <a:rPr lang="fr-CA" sz="3600" dirty="0"/>
              <a:t>L’</a:t>
            </a:r>
            <a:r>
              <a:rPr lang="fr-CA" sz="3600" dirty="0" err="1"/>
              <a:t>accomodement</a:t>
            </a:r>
            <a:r>
              <a:rPr lang="fr-CA" sz="3600" dirty="0"/>
              <a:t> : obligatoire ou volontaire ?                    2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75422" y="1630496"/>
            <a:ext cx="11916578" cy="374408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2800" b="1" cap="none" dirty="0">
                <a:latin typeface="Arial" panose="020B0604020202020204" pitchFamily="34" charset="0"/>
              </a:rPr>
              <a:t>Organisation de coopération et de développement économiques (OCDE)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r-CA" sz="2800" cap="none" dirty="0">
                <a:latin typeface="Arial" panose="020B0604020202020204" pitchFamily="34" charset="0"/>
              </a:rPr>
              <a:t>Pour réduire la prévalence de la faible performance au PISA, les pays peuvent ainsi notamment: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fr-CA" sz="2800" cap="none" dirty="0">
                <a:latin typeface="Arial" panose="020B0604020202020204" pitchFamily="34" charset="0"/>
              </a:rPr>
              <a:t>Lever les différents obstacles à l’apprentissage  […] 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CA" sz="2800" cap="none" dirty="0">
                <a:latin typeface="Arial" panose="020B0604020202020204" pitchFamily="34" charset="0"/>
              </a:rPr>
              <a:t>Proposer le plus </a:t>
            </a:r>
            <a:r>
              <a:rPr lang="en-CA" sz="2800" cap="none" dirty="0" err="1">
                <a:latin typeface="Arial" panose="020B0604020202020204" pitchFamily="34" charset="0"/>
              </a:rPr>
              <a:t>tôt</a:t>
            </a:r>
            <a:r>
              <a:rPr lang="en-CA" sz="2800" cap="none" dirty="0">
                <a:latin typeface="Arial" panose="020B0604020202020204" pitchFamily="34" charset="0"/>
              </a:rPr>
              <a:t> possible </a:t>
            </a:r>
            <a:r>
              <a:rPr lang="en-CA" sz="2800" cap="none" dirty="0" err="1">
                <a:latin typeface="Arial" panose="020B0604020202020204" pitchFamily="34" charset="0"/>
              </a:rPr>
              <a:t>une</a:t>
            </a:r>
            <a:r>
              <a:rPr lang="en-CA" sz="2800" cap="none" dirty="0">
                <a:latin typeface="Arial" panose="020B0604020202020204" pitchFamily="34" charset="0"/>
              </a:rPr>
              <a:t> aide aux </a:t>
            </a:r>
            <a:r>
              <a:rPr lang="en-CA" sz="2800" cap="none" dirty="0" err="1">
                <a:latin typeface="Arial" panose="020B0604020202020204" pitchFamily="34" charset="0"/>
              </a:rPr>
              <a:t>élèves</a:t>
            </a:r>
            <a:r>
              <a:rPr lang="en-CA" sz="2800" cap="none" dirty="0">
                <a:latin typeface="Arial" panose="020B0604020202020204" pitchFamily="34" charset="0"/>
              </a:rPr>
              <a:t> </a:t>
            </a:r>
            <a:r>
              <a:rPr lang="en-CA" sz="2800" cap="none" dirty="0" err="1">
                <a:latin typeface="Arial" panose="020B0604020202020204" pitchFamily="34" charset="0"/>
              </a:rPr>
              <a:t>en</a:t>
            </a:r>
            <a:r>
              <a:rPr lang="en-CA" sz="2800" cap="none" dirty="0">
                <a:latin typeface="Arial" panose="020B0604020202020204" pitchFamily="34" charset="0"/>
              </a:rPr>
              <a:t> </a:t>
            </a:r>
            <a:r>
              <a:rPr lang="en-CA" sz="2800" cap="none" dirty="0" err="1">
                <a:latin typeface="Arial" panose="020B0604020202020204" pitchFamily="34" charset="0"/>
              </a:rPr>
              <a:t>difficulté</a:t>
            </a:r>
            <a:r>
              <a:rPr lang="en-CA" sz="2800" cap="none" dirty="0">
                <a:latin typeface="Arial" panose="020B0604020202020204" pitchFamily="34" charset="0"/>
              </a:rPr>
              <a:t> […] 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CA" sz="2800" cap="none" dirty="0">
                <a:latin typeface="Arial" panose="020B0604020202020204" pitchFamily="34" charset="0"/>
              </a:rPr>
              <a:t>Identifier les </a:t>
            </a:r>
            <a:r>
              <a:rPr lang="en-CA" sz="2800" cap="none" dirty="0" err="1">
                <a:latin typeface="Arial" panose="020B0604020202020204" pitchFamily="34" charset="0"/>
              </a:rPr>
              <a:t>élèves</a:t>
            </a:r>
            <a:r>
              <a:rPr lang="en-CA" sz="2800" cap="none" dirty="0">
                <a:latin typeface="Arial" panose="020B0604020202020204" pitchFamily="34" charset="0"/>
              </a:rPr>
              <a:t> </a:t>
            </a:r>
            <a:r>
              <a:rPr lang="en-CA" sz="2800" cap="none" dirty="0" err="1">
                <a:latin typeface="Arial" panose="020B0604020202020204" pitchFamily="34" charset="0"/>
              </a:rPr>
              <a:t>peu</a:t>
            </a:r>
            <a:r>
              <a:rPr lang="en-CA" sz="2800" cap="none" dirty="0">
                <a:latin typeface="Arial" panose="020B0604020202020204" pitchFamily="34" charset="0"/>
              </a:rPr>
              <a:t> performants et </a:t>
            </a:r>
            <a:r>
              <a:rPr lang="en-CA" sz="2800" cap="none" dirty="0" err="1">
                <a:latin typeface="Arial" panose="020B0604020202020204" pitchFamily="34" charset="0"/>
              </a:rPr>
              <a:t>concevoir</a:t>
            </a:r>
            <a:r>
              <a:rPr lang="en-CA" sz="2800" cap="none" dirty="0">
                <a:latin typeface="Arial" panose="020B0604020202020204" pitchFamily="34" charset="0"/>
              </a:rPr>
              <a:t> des </a:t>
            </a:r>
            <a:r>
              <a:rPr lang="en-CA" sz="2800" cap="none" dirty="0" err="1">
                <a:latin typeface="Arial" panose="020B0604020202020204" pitchFamily="34" charset="0"/>
              </a:rPr>
              <a:t>stratégies</a:t>
            </a:r>
            <a:r>
              <a:rPr lang="en-CA" sz="2800" cap="none" dirty="0">
                <a:latin typeface="Arial" panose="020B0604020202020204" pitchFamily="34" charset="0"/>
              </a:rPr>
              <a:t> </a:t>
            </a:r>
            <a:r>
              <a:rPr lang="en-CA" sz="2800" cap="none" dirty="0" err="1">
                <a:latin typeface="Arial" panose="020B0604020202020204" pitchFamily="34" charset="0"/>
              </a:rPr>
              <a:t>d’intervention</a:t>
            </a:r>
            <a:r>
              <a:rPr lang="en-CA" sz="2800" cap="none" dirty="0">
                <a:latin typeface="Arial" panose="020B0604020202020204" pitchFamily="34" charset="0"/>
              </a:rPr>
              <a:t> </a:t>
            </a:r>
            <a:r>
              <a:rPr lang="en-CA" sz="2800" cap="none" dirty="0" err="1" smtClean="0">
                <a:latin typeface="Arial" panose="020B0604020202020204" pitchFamily="34" charset="0"/>
              </a:rPr>
              <a:t>adaptées</a:t>
            </a:r>
            <a:r>
              <a:rPr lang="en-CA" sz="2800" cap="none" dirty="0" smtClean="0">
                <a:latin typeface="Arial" panose="020B0604020202020204" pitchFamily="34" charset="0"/>
              </a:rPr>
              <a:t>.</a:t>
            </a:r>
            <a:endParaRPr lang="en-CA" sz="2800" cap="none" dirty="0">
              <a:latin typeface="Arial" panose="020B0604020202020204" pitchFamily="34" charset="0"/>
            </a:endParaRPr>
          </a:p>
        </p:txBody>
      </p:sp>
      <p:sp>
        <p:nvSpPr>
          <p:cNvPr id="5" name="Espace réservé du pied de page 5">
            <a:extLst>
              <a:ext uri="{FF2B5EF4-FFF2-40B4-BE49-F238E27FC236}">
                <a16:creationId xmlns:a16="http://schemas.microsoft.com/office/drawing/2014/main" id="{277A1B39-847E-4612-AD4E-786036023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6062" y="6026226"/>
            <a:ext cx="10859876" cy="198304"/>
          </a:xfrm>
        </p:spPr>
        <p:txBody>
          <a:bodyPr/>
          <a:lstStyle/>
          <a:p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43</a:t>
            </a:r>
            <a:r>
              <a:rPr lang="en-US" sz="2400" cap="none" baseline="30000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2400" cap="none" dirty="0" err="1">
                <a:solidFill>
                  <a:schemeClr val="bg1"/>
                </a:solidFill>
                <a:latin typeface="Arial" panose="020B0604020202020204" pitchFamily="34" charset="0"/>
              </a:rPr>
              <a:t>Congrès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international de </a:t>
            </a:r>
            <a:r>
              <a:rPr lang="en-US" sz="2400" cap="none" dirty="0" err="1">
                <a:solidFill>
                  <a:schemeClr val="bg1"/>
                </a:solidFill>
                <a:latin typeface="Arial" panose="020B0604020202020204" pitchFamily="34" charset="0"/>
              </a:rPr>
              <a:t>l’Institut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TA                                          2018-03-22 </a:t>
            </a:r>
          </a:p>
        </p:txBody>
      </p:sp>
    </p:spTree>
    <p:extLst>
      <p:ext uri="{BB962C8B-B14F-4D97-AF65-F5344CB8AC3E}">
        <p14:creationId xmlns:p14="http://schemas.microsoft.com/office/powerpoint/2010/main" val="971297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814805" y="2063750"/>
            <a:ext cx="4136939" cy="33115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37" y="1"/>
            <a:ext cx="8936601" cy="685421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646E7DE-A6B9-468B-B6CF-04137AF91BEF}"/>
              </a:ext>
            </a:extLst>
          </p:cNvPr>
          <p:cNvSpPr txBox="1"/>
          <p:nvPr/>
        </p:nvSpPr>
        <p:spPr>
          <a:xfrm>
            <a:off x="364731" y="184935"/>
            <a:ext cx="5224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Demandez le formulaire</a:t>
            </a:r>
          </a:p>
        </p:txBody>
      </p:sp>
    </p:spTree>
    <p:extLst>
      <p:ext uri="{BB962C8B-B14F-4D97-AF65-F5344CB8AC3E}">
        <p14:creationId xmlns:p14="http://schemas.microsoft.com/office/powerpoint/2010/main" val="226716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Références</a:t>
            </a:r>
            <a:r>
              <a:rPr lang="en-CA" dirty="0"/>
              <a:t>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1" y="1837765"/>
            <a:ext cx="10396883" cy="3311189"/>
          </a:xfrm>
        </p:spPr>
        <p:txBody>
          <a:bodyPr>
            <a:normAutofit fontScale="70000" lnSpcReduction="20000"/>
          </a:bodyPr>
          <a:lstStyle/>
          <a:p>
            <a:r>
              <a:rPr lang="en-CA" cap="none" dirty="0">
                <a:latin typeface="Arial" panose="020B0604020202020204" pitchFamily="34" charset="0"/>
                <a:cs typeface="Arial" panose="020B0604020202020204" pitchFamily="34" charset="0"/>
              </a:rPr>
              <a:t>Organisation </a:t>
            </a:r>
            <a:r>
              <a:rPr lang="en-CA" cap="none" dirty="0" err="1">
                <a:latin typeface="Arial" panose="020B0604020202020204" pitchFamily="34" charset="0"/>
                <a:cs typeface="Arial" panose="020B0604020202020204" pitchFamily="34" charset="0"/>
              </a:rPr>
              <a:t>mondiale</a:t>
            </a:r>
            <a:r>
              <a:rPr lang="en-CA" cap="none" dirty="0">
                <a:latin typeface="Arial" panose="020B0604020202020204" pitchFamily="34" charset="0"/>
                <a:cs typeface="Arial" panose="020B0604020202020204" pitchFamily="34" charset="0"/>
              </a:rPr>
              <a:t> de la Santé</a:t>
            </a:r>
          </a:p>
          <a:p>
            <a:r>
              <a:rPr lang="en-CA" cap="none" dirty="0">
                <a:latin typeface="Arial" panose="020B0604020202020204" pitchFamily="34" charset="0"/>
                <a:cs typeface="Arial" panose="020B0604020202020204" pitchFamily="34" charset="0"/>
              </a:rPr>
              <a:t>OCDE, PISA, </a:t>
            </a:r>
            <a:r>
              <a:rPr lang="en-CA" i="1" cap="none" dirty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n-CA" i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élèves</a:t>
            </a:r>
            <a:r>
              <a:rPr lang="en-CA" i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i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CA" i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i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difficultés</a:t>
            </a:r>
            <a:r>
              <a:rPr lang="en-CA" i="1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CA" i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Pourquoi</a:t>
            </a:r>
            <a:r>
              <a:rPr lang="en-CA" i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i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décrochent-il</a:t>
            </a:r>
            <a:r>
              <a:rPr lang="en-CA" i="1" cap="none" dirty="0">
                <a:latin typeface="Arial" panose="020B0604020202020204" pitchFamily="34" charset="0"/>
                <a:cs typeface="Arial" panose="020B0604020202020204" pitchFamily="34" charset="0"/>
              </a:rPr>
              <a:t> et comment les aider à </a:t>
            </a:r>
            <a:r>
              <a:rPr lang="en-CA" i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réussir</a:t>
            </a:r>
            <a:r>
              <a:rPr lang="en-CA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cap="none" dirty="0" err="1">
                <a:latin typeface="Arial" panose="020B0604020202020204" pitchFamily="34" charset="0"/>
                <a:cs typeface="Arial" panose="020B0604020202020204" pitchFamily="34" charset="0"/>
              </a:rPr>
              <a:t>Principaux</a:t>
            </a:r>
            <a:r>
              <a:rPr lang="en-CA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cap="none" dirty="0" err="1">
                <a:latin typeface="Arial" panose="020B0604020202020204" pitchFamily="34" charset="0"/>
                <a:cs typeface="Arial" panose="020B0604020202020204" pitchFamily="34" charset="0"/>
              </a:rPr>
              <a:t>résultats</a:t>
            </a:r>
            <a:endParaRPr lang="en-CA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cap="none" dirty="0" err="1">
                <a:latin typeface="Arial" panose="020B0604020202020204" pitchFamily="34" charset="0"/>
                <a:cs typeface="Arial" panose="020B0604020202020204" pitchFamily="34" charset="0"/>
              </a:rPr>
              <a:t>Pincker</a:t>
            </a:r>
            <a:r>
              <a:rPr lang="en-CA" cap="none" dirty="0">
                <a:latin typeface="Arial" panose="020B0604020202020204" pitchFamily="34" charset="0"/>
                <a:cs typeface="Arial" panose="020B0604020202020204" pitchFamily="34" charset="0"/>
              </a:rPr>
              <a:t>, Steven. </a:t>
            </a:r>
            <a:r>
              <a:rPr lang="en-CA" i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L’instinct</a:t>
            </a:r>
            <a:r>
              <a:rPr lang="en-CA" i="1" cap="none" dirty="0"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CA" i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langage</a:t>
            </a:r>
            <a:r>
              <a:rPr lang="en-CA" cap="none" dirty="0">
                <a:latin typeface="Arial" panose="020B0604020202020204" pitchFamily="34" charset="0"/>
                <a:cs typeface="Arial" panose="020B0604020202020204" pitchFamily="34" charset="0"/>
              </a:rPr>
              <a:t>, Odile Jacob </a:t>
            </a:r>
            <a:r>
              <a:rPr lang="en-CA" cap="none" dirty="0" err="1">
                <a:latin typeface="Arial" panose="020B0604020202020204" pitchFamily="34" charset="0"/>
                <a:cs typeface="Arial" panose="020B0604020202020204" pitchFamily="34" charset="0"/>
              </a:rPr>
              <a:t>poches</a:t>
            </a:r>
            <a:r>
              <a:rPr lang="en-CA" cap="none" dirty="0">
                <a:latin typeface="Arial" panose="020B0604020202020204" pitchFamily="34" charset="0"/>
                <a:cs typeface="Arial" panose="020B0604020202020204" pitchFamily="34" charset="0"/>
              </a:rPr>
              <a:t> sciences 2013</a:t>
            </a:r>
          </a:p>
          <a:p>
            <a:r>
              <a:rPr lang="en-CA" cap="none" dirty="0">
                <a:latin typeface="Arial" panose="020B0604020202020204" pitchFamily="34" charset="0"/>
                <a:cs typeface="Arial" panose="020B0604020202020204" pitchFamily="34" charset="0"/>
              </a:rPr>
              <a:t>Institut de la </a:t>
            </a:r>
            <a:r>
              <a:rPr lang="en-CA" cap="none" dirty="0" err="1">
                <a:latin typeface="Arial" panose="020B0604020202020204" pitchFamily="34" charset="0"/>
                <a:cs typeface="Arial" panose="020B0604020202020204" pitchFamily="34" charset="0"/>
              </a:rPr>
              <a:t>statistique</a:t>
            </a:r>
            <a:r>
              <a:rPr lang="en-CA" cap="none" dirty="0">
                <a:latin typeface="Arial" panose="020B0604020202020204" pitchFamily="34" charset="0"/>
                <a:cs typeface="Arial" panose="020B0604020202020204" pitchFamily="34" charset="0"/>
              </a:rPr>
              <a:t> Québec Vol 8 Fascicule 3, Nov. 2016</a:t>
            </a:r>
          </a:p>
          <a:p>
            <a:r>
              <a:rPr lang="en-CA" cap="none" dirty="0">
                <a:latin typeface="Arial" panose="020B0604020202020204" pitchFamily="34" charset="0"/>
                <a:cs typeface="Arial" panose="020B0604020202020204" pitchFamily="34" charset="0"/>
              </a:rPr>
              <a:t>Institut des troubles d’apprentissage, http://www.institutta.com/dyslexie-et-dysorthographie/cons 23.11.2017</a:t>
            </a:r>
          </a:p>
          <a:p>
            <a:r>
              <a:rPr lang="en-CA" cap="none" dirty="0">
                <a:latin typeface="Arial" panose="020B0604020202020204" pitchFamily="34" charset="0"/>
                <a:cs typeface="Arial" panose="020B0604020202020204" pitchFamily="34" charset="0"/>
              </a:rPr>
              <a:t>Revue Sciences </a:t>
            </a:r>
            <a:r>
              <a:rPr lang="en-CA" cap="none" dirty="0" err="1">
                <a:latin typeface="Arial" panose="020B0604020202020204" pitchFamily="34" charset="0"/>
                <a:cs typeface="Arial" panose="020B0604020202020204" pitchFamily="34" charset="0"/>
              </a:rPr>
              <a:t>humaines</a:t>
            </a:r>
            <a:r>
              <a:rPr lang="en-CA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cap="none" dirty="0" err="1">
                <a:latin typeface="Arial" panose="020B0604020202020204" pitchFamily="34" charset="0"/>
                <a:cs typeface="Arial" panose="020B0604020202020204" pitchFamily="34" charset="0"/>
              </a:rPr>
              <a:t>Octobre</a:t>
            </a:r>
            <a:r>
              <a:rPr lang="en-CA" cap="none" dirty="0">
                <a:latin typeface="Arial" panose="020B0604020202020204" pitchFamily="34" charset="0"/>
                <a:cs typeface="Arial" panose="020B0604020202020204" pitchFamily="34" charset="0"/>
              </a:rPr>
              <a:t> 2017, No 296S, </a:t>
            </a:r>
            <a:r>
              <a:rPr lang="en-CA" i="1" cap="none" dirty="0">
                <a:latin typeface="Arial" panose="020B0604020202020204" pitchFamily="34" charset="0"/>
                <a:cs typeface="Arial" panose="020B0604020202020204" pitchFamily="34" charset="0"/>
              </a:rPr>
              <a:t>Comment </a:t>
            </a:r>
            <a:r>
              <a:rPr lang="en-CA" i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apprend</a:t>
            </a:r>
            <a:r>
              <a:rPr lang="en-CA" i="1" cap="none" dirty="0">
                <a:latin typeface="Arial" panose="020B0604020202020204" pitchFamily="34" charset="0"/>
                <a:cs typeface="Arial" panose="020B0604020202020204" pitchFamily="34" charset="0"/>
              </a:rPr>
              <a:t>-on? </a:t>
            </a:r>
            <a:r>
              <a:rPr lang="en-CA" cap="none" dirty="0">
                <a:latin typeface="Arial" panose="020B0604020202020204" pitchFamily="34" charset="0"/>
                <a:cs typeface="Arial" panose="020B0604020202020204" pitchFamily="34" charset="0"/>
              </a:rPr>
              <a:t>P.72</a:t>
            </a:r>
          </a:p>
          <a:p>
            <a:r>
              <a:rPr lang="en-CA" cap="none" dirty="0">
                <a:latin typeface="Arial" panose="020B0604020202020204" pitchFamily="34" charset="0"/>
                <a:cs typeface="Arial" panose="020B0604020202020204" pitchFamily="34" charset="0"/>
              </a:rPr>
              <a:t>St-Pierre, Marie-Catherine et coll., </a:t>
            </a:r>
            <a:r>
              <a:rPr lang="en-CA" i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Difficultés</a:t>
            </a:r>
            <a:r>
              <a:rPr lang="en-CA" i="1" cap="none" dirty="0">
                <a:latin typeface="Arial" panose="020B0604020202020204" pitchFamily="34" charset="0"/>
                <a:cs typeface="Arial" panose="020B0604020202020204" pitchFamily="34" charset="0"/>
              </a:rPr>
              <a:t> de lecture et </a:t>
            </a:r>
            <a:r>
              <a:rPr lang="en-CA" i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d’écriture</a:t>
            </a:r>
            <a:r>
              <a:rPr lang="en-CA" i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i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Prévention</a:t>
            </a:r>
            <a:r>
              <a:rPr lang="en-CA" i="1" cap="none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CA" i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évaluation</a:t>
            </a:r>
            <a:r>
              <a:rPr lang="en-CA" i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i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orthophonique</a:t>
            </a:r>
            <a:r>
              <a:rPr lang="en-CA" i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i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auprès</a:t>
            </a:r>
            <a:r>
              <a:rPr lang="en-CA" i="1" cap="none" dirty="0"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CA" i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jeunes</a:t>
            </a:r>
            <a:r>
              <a:rPr lang="en-CA" cap="none" dirty="0">
                <a:latin typeface="Arial" panose="020B0604020202020204" pitchFamily="34" charset="0"/>
                <a:cs typeface="Arial" panose="020B0604020202020204" pitchFamily="34" charset="0"/>
              </a:rPr>
              <a:t>. Presses de </a:t>
            </a:r>
            <a:r>
              <a:rPr lang="en-CA" cap="none" dirty="0" err="1">
                <a:latin typeface="Arial" panose="020B0604020202020204" pitchFamily="34" charset="0"/>
                <a:cs typeface="Arial" panose="020B0604020202020204" pitchFamily="34" charset="0"/>
              </a:rPr>
              <a:t>l’Université</a:t>
            </a:r>
            <a:r>
              <a:rPr lang="en-CA" cap="none" dirty="0">
                <a:latin typeface="Arial" panose="020B0604020202020204" pitchFamily="34" charset="0"/>
                <a:cs typeface="Arial" panose="020B0604020202020204" pitchFamily="34" charset="0"/>
              </a:rPr>
              <a:t> du Québec, 2010.</a:t>
            </a:r>
          </a:p>
          <a:p>
            <a:r>
              <a:rPr lang="en-CA" cap="none" dirty="0" err="1">
                <a:latin typeface="Arial" panose="020B0604020202020204" pitchFamily="34" charset="0"/>
                <a:cs typeface="Arial" panose="020B0604020202020204" pitchFamily="34" charset="0"/>
              </a:rPr>
              <a:t>Fayol</a:t>
            </a:r>
            <a:r>
              <a:rPr lang="en-CA" cap="none" dirty="0">
                <a:latin typeface="Arial" panose="020B0604020202020204" pitchFamily="34" charset="0"/>
                <a:cs typeface="Arial" panose="020B0604020202020204" pitchFamily="34" charset="0"/>
              </a:rPr>
              <a:t>, Michel </a:t>
            </a:r>
            <a:r>
              <a:rPr lang="en-CA" i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L’acquisition</a:t>
            </a:r>
            <a:r>
              <a:rPr lang="en-CA" i="1" cap="none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CA" i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l’écrit</a:t>
            </a:r>
            <a:r>
              <a:rPr lang="en-CA" i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cap="none" dirty="0">
                <a:latin typeface="Arial" panose="020B0604020202020204" pitchFamily="34" charset="0"/>
                <a:cs typeface="Arial" panose="020B0604020202020204" pitchFamily="34" charset="0"/>
              </a:rPr>
              <a:t>2e </a:t>
            </a:r>
            <a:r>
              <a:rPr lang="en-CA" cap="none" dirty="0" err="1">
                <a:latin typeface="Arial" panose="020B0604020202020204" pitchFamily="34" charset="0"/>
                <a:cs typeface="Arial" panose="020B0604020202020204" pitchFamily="34" charset="0"/>
              </a:rPr>
              <a:t>éd</a:t>
            </a:r>
            <a:r>
              <a:rPr lang="en-CA" cap="none" dirty="0">
                <a:latin typeface="Arial" panose="020B0604020202020204" pitchFamily="34" charset="0"/>
                <a:cs typeface="Arial" panose="020B0604020202020204" pitchFamily="34" charset="0"/>
              </a:rPr>
              <a:t>. PUF, </a:t>
            </a:r>
            <a:r>
              <a:rPr lang="en-CA" cap="none" dirty="0" err="1">
                <a:latin typeface="Arial" panose="020B0604020202020204" pitchFamily="34" charset="0"/>
                <a:cs typeface="Arial" panose="020B0604020202020204" pitchFamily="34" charset="0"/>
              </a:rPr>
              <a:t>coll</a:t>
            </a:r>
            <a:r>
              <a:rPr lang="en-CA" cap="none" dirty="0">
                <a:latin typeface="Arial" panose="020B0604020202020204" pitchFamily="34" charset="0"/>
                <a:cs typeface="Arial" panose="020B0604020202020204" pitchFamily="34" charset="0"/>
              </a:rPr>
              <a:t> Que sais-je?</a:t>
            </a:r>
          </a:p>
          <a:p>
            <a:r>
              <a:rPr lang="en-CA" cap="none" dirty="0">
                <a:latin typeface="Arial" panose="020B0604020202020204" pitchFamily="34" charset="0"/>
                <a:cs typeface="Arial" panose="020B0604020202020204" pitchFamily="34" charset="0"/>
              </a:rPr>
              <a:t>Willington Daniel, T., </a:t>
            </a:r>
            <a:r>
              <a:rPr lang="en-CA" i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Pourquoi</a:t>
            </a:r>
            <a:r>
              <a:rPr lang="en-CA" i="1" cap="none" dirty="0"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en-CA" i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enfants</a:t>
            </a:r>
            <a:r>
              <a:rPr lang="en-CA" i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i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n’aiment</a:t>
            </a:r>
            <a:r>
              <a:rPr lang="en-CA" i="1" cap="none" dirty="0">
                <a:latin typeface="Arial" panose="020B0604020202020204" pitchFamily="34" charset="0"/>
                <a:cs typeface="Arial" panose="020B0604020202020204" pitchFamily="34" charset="0"/>
              </a:rPr>
              <a:t> pas lire, Ce que </a:t>
            </a:r>
            <a:r>
              <a:rPr lang="en-CA" i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révèlent</a:t>
            </a:r>
            <a:r>
              <a:rPr lang="en-CA" i="1" cap="none" dirty="0">
                <a:latin typeface="Arial" panose="020B0604020202020204" pitchFamily="34" charset="0"/>
                <a:cs typeface="Arial" panose="020B0604020202020204" pitchFamily="34" charset="0"/>
              </a:rPr>
              <a:t> les neurosciences,  </a:t>
            </a:r>
            <a:r>
              <a:rPr lang="en-CA" cap="none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CA" cap="none" dirty="0" err="1">
                <a:latin typeface="Arial" panose="020B0604020202020204" pitchFamily="34" charset="0"/>
                <a:cs typeface="Arial" panose="020B0604020202020204" pitchFamily="34" charset="0"/>
              </a:rPr>
              <a:t>librairie</a:t>
            </a:r>
            <a:r>
              <a:rPr lang="en-CA" cap="none" dirty="0"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CA" cap="none" dirty="0" err="1">
                <a:latin typeface="Arial" panose="020B0604020202020204" pitchFamily="34" charset="0"/>
                <a:cs typeface="Arial" panose="020B0604020202020204" pitchFamily="34" charset="0"/>
              </a:rPr>
              <a:t>écoles</a:t>
            </a:r>
            <a:r>
              <a:rPr lang="en-CA" cap="none" dirty="0">
                <a:latin typeface="Arial" panose="020B0604020202020204" pitchFamily="34" charset="0"/>
                <a:cs typeface="Arial" panose="020B0604020202020204" pitchFamily="34" charset="0"/>
              </a:rPr>
              <a:t>, 2017. </a:t>
            </a:r>
            <a:endParaRPr lang="fr-CA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9058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/>
              <a:t>Période de questions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85800" y="1773405"/>
            <a:ext cx="10396883" cy="3311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800" cap="none" dirty="0">
                <a:latin typeface="Arial" panose="020B0604020202020204" pitchFamily="34" charset="0"/>
              </a:rPr>
              <a:t>Il est </a:t>
            </a:r>
            <a:r>
              <a:rPr lang="fr-CA" sz="2800" cap="none" dirty="0" smtClean="0">
                <a:latin typeface="Arial" panose="020B0604020202020204" pitchFamily="34" charset="0"/>
              </a:rPr>
              <a:t>aussi </a:t>
            </a:r>
            <a:r>
              <a:rPr lang="fr-CA" sz="2800" cap="none" dirty="0">
                <a:latin typeface="Arial" panose="020B0604020202020204" pitchFamily="34" charset="0"/>
              </a:rPr>
              <a:t>possible de consulter la banque de questions / réponses sur le site </a:t>
            </a:r>
            <a:r>
              <a:rPr lang="fr-CA" sz="2800" cap="none" dirty="0" smtClean="0">
                <a:latin typeface="Arial" panose="020B0604020202020204" pitchFamily="34" charset="0"/>
              </a:rPr>
              <a:t>du </a:t>
            </a:r>
            <a:r>
              <a:rPr lang="fr-CA" sz="2800" cap="none" dirty="0">
                <a:latin typeface="Arial" panose="020B0604020202020204" pitchFamily="34" charset="0"/>
              </a:rPr>
              <a:t>SQLA.</a:t>
            </a:r>
          </a:p>
          <a:p>
            <a:pPr marL="0" indent="0">
              <a:buNone/>
            </a:pPr>
            <a:r>
              <a:rPr lang="fr-CA" sz="2800" cap="none" dirty="0">
                <a:latin typeface="Arial" panose="020B0604020202020204" pitchFamily="34" charset="0"/>
              </a:rPr>
              <a:t>En évaluation: adaptation ou modification</a:t>
            </a:r>
          </a:p>
        </p:txBody>
      </p:sp>
    </p:spTree>
    <p:extLst>
      <p:ext uri="{BB962C8B-B14F-4D97-AF65-F5344CB8AC3E}">
        <p14:creationId xmlns:p14="http://schemas.microsoft.com/office/powerpoint/2010/main" val="16184139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Merci de votre participation</a:t>
            </a:r>
          </a:p>
        </p:txBody>
      </p:sp>
      <p:sp>
        <p:nvSpPr>
          <p:cNvPr id="5" name="Espace réservé du pied de page 5">
            <a:extLst>
              <a:ext uri="{FF2B5EF4-FFF2-40B4-BE49-F238E27FC236}">
                <a16:creationId xmlns:a16="http://schemas.microsoft.com/office/drawing/2014/main" id="{167748F0-F19B-4807-8D7A-819DFEFC6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8242" y="6073048"/>
            <a:ext cx="10859876" cy="198304"/>
          </a:xfrm>
        </p:spPr>
        <p:txBody>
          <a:bodyPr/>
          <a:lstStyle/>
          <a:p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43</a:t>
            </a:r>
            <a:r>
              <a:rPr lang="en-US" sz="2400" cap="none" baseline="30000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2400" cap="none" dirty="0" err="1">
                <a:solidFill>
                  <a:schemeClr val="bg1"/>
                </a:solidFill>
                <a:latin typeface="Arial" panose="020B0604020202020204" pitchFamily="34" charset="0"/>
              </a:rPr>
              <a:t>Congrès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international de </a:t>
            </a:r>
            <a:r>
              <a:rPr lang="en-US" sz="2400" cap="none" dirty="0" err="1">
                <a:solidFill>
                  <a:schemeClr val="bg1"/>
                </a:solidFill>
                <a:latin typeface="Arial" panose="020B0604020202020204" pitchFamily="34" charset="0"/>
              </a:rPr>
              <a:t>l’Institut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TA                                          2018-03-22 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AEDFDCC4-6FE3-4587-9994-DE85A4A5A51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85801" y="1999436"/>
            <a:ext cx="10394707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CA" cap="none" dirty="0">
                <a:latin typeface="Arial" panose="020B0604020202020204" pitchFamily="34" charset="0"/>
                <a:cs typeface="Arial" panose="020B0604020202020204" pitchFamily="34" charset="0"/>
              </a:rPr>
              <a:t>Madeleine Fauteux, personne-ressource, Institut des troubles d’apprentissage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A" cap="none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fr-CA" cap="none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ressource.ta.madeleine@institutta.com</a:t>
            </a:r>
            <a:r>
              <a:rPr lang="fr-CA" cap="none" dirty="0">
                <a:latin typeface="Arial" panose="020B0604020202020204" pitchFamily="34" charset="0"/>
                <a:cs typeface="Arial" panose="020B0604020202020204" pitchFamily="34" charset="0"/>
              </a:rPr>
              <a:t> (514) 847-1324 poste 230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cap="none" dirty="0">
                <a:latin typeface="Arial" panose="020B0604020202020204" pitchFamily="34" charset="0"/>
                <a:cs typeface="Arial" panose="020B0604020202020204" pitchFamily="34" charset="0"/>
              </a:rPr>
              <a:t>Denise Archambault, orthophoniste et bénévole à Vues et Voix</a:t>
            </a:r>
          </a:p>
          <a:p>
            <a:r>
              <a:rPr lang="fr-CA" cap="none" dirty="0">
                <a:latin typeface="Arial" panose="020B0604020202020204" pitchFamily="34" charset="0"/>
                <a:cs typeface="Arial" panose="020B0604020202020204" pitchFamily="34" charset="0"/>
              </a:rPr>
              <a:t>Lucie </a:t>
            </a:r>
            <a:r>
              <a:rPr lang="fr-CA" cap="none" dirty="0" err="1">
                <a:latin typeface="Arial" panose="020B0604020202020204" pitchFamily="34" charset="0"/>
                <a:cs typeface="Arial" panose="020B0604020202020204" pitchFamily="34" charset="0"/>
              </a:rPr>
              <a:t>Robidas</a:t>
            </a:r>
            <a:r>
              <a:rPr lang="fr-CA" cap="none" dirty="0">
                <a:latin typeface="Arial" panose="020B0604020202020204" pitchFamily="34" charset="0"/>
                <a:cs typeface="Arial" panose="020B0604020202020204" pitchFamily="34" charset="0"/>
              </a:rPr>
              <a:t>, directrice des services adaptés, Vues et Voix</a:t>
            </a:r>
          </a:p>
          <a:p>
            <a:pPr marL="0" indent="0">
              <a:buNone/>
            </a:pPr>
            <a:r>
              <a:rPr lang="fr-CA" cap="none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fr-CA" cap="none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lrobidas@vuesetvoix.com</a:t>
            </a:r>
            <a:r>
              <a:rPr lang="fr-CA" cap="none" dirty="0">
                <a:latin typeface="Arial" panose="020B0604020202020204" pitchFamily="34" charset="0"/>
                <a:cs typeface="Arial" panose="020B0604020202020204" pitchFamily="34" charset="0"/>
              </a:rPr>
              <a:t> (524) 282-1999 poste 205 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A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243317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nstitutta.com/wp-content/uploads/2017/04/D-4465_ITA-Congres2018-Vignette-685x300-V00b.png">
            <a:extLst>
              <a:ext uri="{FF2B5EF4-FFF2-40B4-BE49-F238E27FC236}">
                <a16:creationId xmlns:a16="http://schemas.microsoft.com/office/drawing/2014/main" id="{45540051-A6B6-447E-9E30-4581783AB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42" y="2151322"/>
            <a:ext cx="7120814" cy="311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lh6.googleusercontent.com/PzkqUJP5eEN2RjJYk8eCJltG-Z1EJjto57941HfIqzW183l5xysnYnmPci7X1wgvHH03lZdMEJiwnUkkjBM44OvEbOTbLcThqC7rmXAsgDAYnWfZxo9f6LI9cQqe7F-bYY-_dz1U">
            <a:extLst>
              <a:ext uri="{FF2B5EF4-FFF2-40B4-BE49-F238E27FC236}">
                <a16:creationId xmlns:a16="http://schemas.microsoft.com/office/drawing/2014/main" id="{858E9522-1F0F-4D7F-9F65-67CB228D4B2C}"/>
              </a:ext>
            </a:extLst>
          </p:cNvPr>
          <p:cNvPicPr>
            <a:picLocks noGrp="1" noChangeAspect="1" noChangeArrowheads="1"/>
          </p:cNvPicPr>
          <p:nvPr>
            <p:ph sz="quarter" idx="13"/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7346">
            <a:off x="8390160" y="3048412"/>
            <a:ext cx="24003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pied de page 5">
            <a:extLst>
              <a:ext uri="{FF2B5EF4-FFF2-40B4-BE49-F238E27FC236}">
                <a16:creationId xmlns:a16="http://schemas.microsoft.com/office/drawing/2014/main" id="{5E5E9180-1267-4B82-8B22-E6991FF98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8242" y="6073048"/>
            <a:ext cx="10859876" cy="198304"/>
          </a:xfrm>
        </p:spPr>
        <p:txBody>
          <a:bodyPr/>
          <a:lstStyle/>
          <a:p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43</a:t>
            </a:r>
            <a:r>
              <a:rPr lang="en-US" sz="2400" cap="none" baseline="30000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2400" cap="none" dirty="0" err="1">
                <a:solidFill>
                  <a:schemeClr val="bg1"/>
                </a:solidFill>
                <a:latin typeface="Arial" panose="020B0604020202020204" pitchFamily="34" charset="0"/>
              </a:rPr>
              <a:t>Congrès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international de </a:t>
            </a:r>
            <a:r>
              <a:rPr lang="en-US" sz="2400" cap="none" dirty="0" err="1">
                <a:solidFill>
                  <a:schemeClr val="bg1"/>
                </a:solidFill>
                <a:latin typeface="Arial" panose="020B0604020202020204" pitchFamily="34" charset="0"/>
              </a:rPr>
              <a:t>l’Institut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TA                                          2018-03-22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CC12221-5F27-4F86-B84D-24DB62CC63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0462">
            <a:off x="7818379" y="532381"/>
            <a:ext cx="3543865" cy="128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2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5320" y="373380"/>
            <a:ext cx="10721615" cy="1151965"/>
          </a:xfrm>
        </p:spPr>
        <p:txBody>
          <a:bodyPr>
            <a:normAutofit/>
          </a:bodyPr>
          <a:lstStyle/>
          <a:p>
            <a:r>
              <a:rPr lang="fr-CA" sz="3600" dirty="0"/>
              <a:t>L’</a:t>
            </a:r>
            <a:r>
              <a:rPr lang="fr-CA" sz="3600" dirty="0" err="1"/>
              <a:t>accomodement</a:t>
            </a:r>
            <a:r>
              <a:rPr lang="fr-CA" sz="3600" dirty="0"/>
              <a:t> : obligatoire ou volontaire ?               3</a:t>
            </a:r>
          </a:p>
        </p:txBody>
      </p:sp>
      <p:sp>
        <p:nvSpPr>
          <p:cNvPr id="4" name="Espace réservé du contenu 2"/>
          <p:cNvSpPr>
            <a:spLocks noGrp="1"/>
          </p:cNvSpPr>
          <p:nvPr>
            <p:ph idx="4294967295"/>
            <p:custDataLst>
              <p:tags r:id="rId2"/>
            </p:custDataLst>
          </p:nvPr>
        </p:nvSpPr>
        <p:spPr>
          <a:xfrm>
            <a:off x="548640" y="1356360"/>
            <a:ext cx="10721615" cy="45259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CA" sz="3200" b="1" cap="none" dirty="0" err="1">
                <a:latin typeface="Arial" panose="020B0604020202020204" pitchFamily="34" charset="0"/>
              </a:rPr>
              <a:t>Institut</a:t>
            </a:r>
            <a:r>
              <a:rPr lang="en-CA" sz="3200" b="1" cap="none" dirty="0">
                <a:latin typeface="Arial" panose="020B0604020202020204" pitchFamily="34" charset="0"/>
              </a:rPr>
              <a:t> de la </a:t>
            </a:r>
            <a:r>
              <a:rPr lang="en-CA" sz="3200" b="1" cap="none" dirty="0" err="1">
                <a:latin typeface="Arial" panose="020B0604020202020204" pitchFamily="34" charset="0"/>
              </a:rPr>
              <a:t>statistique</a:t>
            </a:r>
            <a:r>
              <a:rPr lang="en-CA" sz="3200" b="1" cap="none" dirty="0">
                <a:latin typeface="Arial" panose="020B0604020202020204" pitchFamily="34" charset="0"/>
              </a:rPr>
              <a:t> du Québec</a:t>
            </a:r>
            <a:endParaRPr lang="fr-CA" sz="3200" b="1" cap="none" dirty="0">
              <a:latin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CA" sz="3200" cap="none" dirty="0">
                <a:latin typeface="Arial" panose="020B0604020202020204" pitchFamily="34" charset="0"/>
              </a:rPr>
              <a:t>Plus un enfant se sent </a:t>
            </a:r>
            <a:r>
              <a:rPr lang="en-CA" sz="3200" cap="none" dirty="0" err="1">
                <a:latin typeface="Arial" panose="020B0604020202020204" pitchFamily="34" charset="0"/>
              </a:rPr>
              <a:t>compétent</a:t>
            </a:r>
            <a:r>
              <a:rPr lang="en-CA" sz="3200" cap="none" dirty="0">
                <a:latin typeface="Arial" panose="020B0604020202020204" pitchFamily="34" charset="0"/>
              </a:rPr>
              <a:t> </a:t>
            </a:r>
            <a:r>
              <a:rPr lang="en-CA" sz="3200" cap="none" dirty="0" err="1">
                <a:latin typeface="Arial" panose="020B0604020202020204" pitchFamily="34" charset="0"/>
              </a:rPr>
              <a:t>en</a:t>
            </a:r>
            <a:r>
              <a:rPr lang="en-CA" sz="3200" cap="none" dirty="0">
                <a:latin typeface="Arial" panose="020B0604020202020204" pitchFamily="34" charset="0"/>
              </a:rPr>
              <a:t> lecture, plus </a:t>
            </a:r>
            <a:r>
              <a:rPr lang="en-CA" sz="3200" cap="none" dirty="0" err="1">
                <a:latin typeface="Arial" panose="020B0604020202020204" pitchFamily="34" charset="0"/>
              </a:rPr>
              <a:t>il</a:t>
            </a:r>
            <a:r>
              <a:rPr lang="en-CA" sz="3200" cap="none" dirty="0">
                <a:latin typeface="Arial" panose="020B0604020202020204" pitchFamily="34" charset="0"/>
              </a:rPr>
              <a:t> retire du Plaisir à lire, plus </a:t>
            </a:r>
            <a:r>
              <a:rPr lang="en-CA" sz="3200" cap="none" dirty="0" err="1">
                <a:latin typeface="Arial" panose="020B0604020202020204" pitchFamily="34" charset="0"/>
              </a:rPr>
              <a:t>il</a:t>
            </a:r>
            <a:r>
              <a:rPr lang="en-CA" sz="3200" cap="none" dirty="0">
                <a:latin typeface="Arial" panose="020B0604020202020204" pitchFamily="34" charset="0"/>
              </a:rPr>
              <a:t> </a:t>
            </a:r>
            <a:r>
              <a:rPr lang="en-CA" sz="3200" cap="none" dirty="0" err="1">
                <a:latin typeface="Arial" panose="020B0604020202020204" pitchFamily="34" charset="0"/>
              </a:rPr>
              <a:t>va</a:t>
            </a:r>
            <a:r>
              <a:rPr lang="en-CA" sz="3200" cap="none" dirty="0">
                <a:latin typeface="Arial" panose="020B0604020202020204" pitchFamily="34" charset="0"/>
              </a:rPr>
              <a:t> </a:t>
            </a:r>
            <a:r>
              <a:rPr lang="en-CA" sz="3200" cap="none" dirty="0" err="1">
                <a:latin typeface="Arial" panose="020B0604020202020204" pitchFamily="34" charset="0"/>
              </a:rPr>
              <a:t>s’y</a:t>
            </a:r>
            <a:r>
              <a:rPr lang="en-CA" sz="3200" cap="none" dirty="0">
                <a:latin typeface="Arial" panose="020B0604020202020204" pitchFamily="34" charset="0"/>
              </a:rPr>
              <a:t> </a:t>
            </a:r>
            <a:r>
              <a:rPr lang="en-CA" sz="3200" cap="none" dirty="0" smtClean="0">
                <a:latin typeface="Arial" panose="020B0604020202020204" pitchFamily="34" charset="0"/>
              </a:rPr>
              <a:t>engager. </a:t>
            </a:r>
            <a:r>
              <a:rPr lang="en-CA" sz="3200" cap="none" dirty="0">
                <a:latin typeface="Arial" panose="020B0604020202020204" pitchFamily="34" charset="0"/>
              </a:rPr>
              <a:t>(Chiu et </a:t>
            </a:r>
            <a:r>
              <a:rPr lang="en-CA" sz="3200" cap="none" dirty="0" err="1">
                <a:latin typeface="Arial" panose="020B0604020202020204" pitchFamily="34" charset="0"/>
              </a:rPr>
              <a:t>Ko</a:t>
            </a:r>
            <a:r>
              <a:rPr lang="en-CA" sz="3200" cap="none" dirty="0">
                <a:latin typeface="Arial" panose="020B0604020202020204" pitchFamily="34" charset="0"/>
              </a:rPr>
              <a:t>, 2007)</a:t>
            </a:r>
          </a:p>
          <a:p>
            <a:pPr lvl="1"/>
            <a:endParaRPr lang="fr-CA" sz="2400" cap="none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fr-CA" dirty="0"/>
              <a:t/>
            </a:r>
            <a:br>
              <a:rPr lang="fr-CA" dirty="0"/>
            </a:br>
            <a:endParaRPr lang="fr-CA" dirty="0"/>
          </a:p>
        </p:txBody>
      </p:sp>
      <p:sp>
        <p:nvSpPr>
          <p:cNvPr id="5" name="Espace réservé du pied de page 5">
            <a:extLst>
              <a:ext uri="{FF2B5EF4-FFF2-40B4-BE49-F238E27FC236}">
                <a16:creationId xmlns:a16="http://schemas.microsoft.com/office/drawing/2014/main" id="{1A5E53FA-DEB4-41D6-9223-25180B7DF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6062" y="6026226"/>
            <a:ext cx="10859876" cy="198304"/>
          </a:xfrm>
        </p:spPr>
        <p:txBody>
          <a:bodyPr/>
          <a:lstStyle/>
          <a:p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43</a:t>
            </a:r>
            <a:r>
              <a:rPr lang="en-US" sz="2400" cap="none" baseline="30000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2400" cap="none" dirty="0" err="1">
                <a:solidFill>
                  <a:schemeClr val="bg1"/>
                </a:solidFill>
                <a:latin typeface="Arial" panose="020B0604020202020204" pitchFamily="34" charset="0"/>
              </a:rPr>
              <a:t>Congrès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international de </a:t>
            </a:r>
            <a:r>
              <a:rPr lang="en-US" sz="2400" cap="none" dirty="0" err="1">
                <a:solidFill>
                  <a:schemeClr val="bg1"/>
                </a:solidFill>
                <a:latin typeface="Arial" panose="020B0604020202020204" pitchFamily="34" charset="0"/>
              </a:rPr>
              <a:t>l’Institut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TA                                          2018-03-22 </a:t>
            </a:r>
          </a:p>
        </p:txBody>
      </p:sp>
    </p:spTree>
    <p:extLst>
      <p:ext uri="{BB962C8B-B14F-4D97-AF65-F5344CB8AC3E}">
        <p14:creationId xmlns:p14="http://schemas.microsoft.com/office/powerpoint/2010/main" val="785300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55320" y="1525345"/>
            <a:ext cx="10394707" cy="3311189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fr-CA" sz="3200" b="1" cap="none" dirty="0">
                <a:latin typeface="Arial" panose="020B0604020202020204" pitchFamily="34" charset="0"/>
              </a:rPr>
              <a:t>Fondation de l’alphabétisation</a:t>
            </a:r>
          </a:p>
          <a:p>
            <a:pPr marL="457200" lvl="1" indent="0">
              <a:buNone/>
            </a:pPr>
            <a:r>
              <a:rPr lang="fr-CA" sz="3200" cap="none" dirty="0">
                <a:latin typeface="Arial" panose="020B0604020202020204" pitchFamily="34" charset="0"/>
              </a:rPr>
              <a:t>Il est reconnu que la précocité du contact avec le langage écrit constitue le facteur clé de réussite scolaire et d’assiduité à la lecture, et ce, tout au long de sa </a:t>
            </a:r>
            <a:r>
              <a:rPr lang="fr-CA" sz="3200" cap="none" dirty="0" smtClean="0">
                <a:latin typeface="Arial" panose="020B0604020202020204" pitchFamily="34" charset="0"/>
              </a:rPr>
              <a:t>vie.</a:t>
            </a:r>
            <a:endParaRPr lang="fr-CA" sz="3200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1F8DA43C-645F-43C1-B077-10FE9B309BF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5320" y="373380"/>
            <a:ext cx="10721615" cy="1151965"/>
          </a:xfrm>
        </p:spPr>
        <p:txBody>
          <a:bodyPr>
            <a:normAutofit/>
          </a:bodyPr>
          <a:lstStyle/>
          <a:p>
            <a:r>
              <a:rPr lang="fr-CA" sz="3600" dirty="0"/>
              <a:t>L’</a:t>
            </a:r>
            <a:r>
              <a:rPr lang="fr-CA" sz="3600" dirty="0" err="1"/>
              <a:t>accomodement</a:t>
            </a:r>
            <a:r>
              <a:rPr lang="fr-CA" sz="3600" dirty="0"/>
              <a:t> : obligatoire ou volontaire ?               4</a:t>
            </a:r>
          </a:p>
        </p:txBody>
      </p:sp>
      <p:sp>
        <p:nvSpPr>
          <p:cNvPr id="5" name="Espace réservé du pied de page 5">
            <a:extLst>
              <a:ext uri="{FF2B5EF4-FFF2-40B4-BE49-F238E27FC236}">
                <a16:creationId xmlns:a16="http://schemas.microsoft.com/office/drawing/2014/main" id="{4D96FF68-5CFB-49DA-B8BC-96B7C4846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6062" y="6026226"/>
            <a:ext cx="10859876" cy="198304"/>
          </a:xfrm>
        </p:spPr>
        <p:txBody>
          <a:bodyPr/>
          <a:lstStyle/>
          <a:p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43</a:t>
            </a:r>
            <a:r>
              <a:rPr lang="en-US" sz="2400" cap="none" baseline="30000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2400" cap="none" dirty="0" err="1">
                <a:solidFill>
                  <a:schemeClr val="bg1"/>
                </a:solidFill>
                <a:latin typeface="Arial" panose="020B0604020202020204" pitchFamily="34" charset="0"/>
              </a:rPr>
              <a:t>Congrès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international de </a:t>
            </a:r>
            <a:r>
              <a:rPr lang="en-US" sz="2400" cap="none" dirty="0" err="1">
                <a:solidFill>
                  <a:schemeClr val="bg1"/>
                </a:solidFill>
                <a:latin typeface="Arial" panose="020B0604020202020204" pitchFamily="34" charset="0"/>
              </a:rPr>
              <a:t>l’Institut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TA                                          2018-03-22 </a:t>
            </a:r>
          </a:p>
        </p:txBody>
      </p:sp>
    </p:spTree>
    <p:extLst>
      <p:ext uri="{BB962C8B-B14F-4D97-AF65-F5344CB8AC3E}">
        <p14:creationId xmlns:p14="http://schemas.microsoft.com/office/powerpoint/2010/main" val="3608344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86741" y="685800"/>
            <a:ext cx="10396882" cy="1151965"/>
          </a:xfrm>
        </p:spPr>
        <p:txBody>
          <a:bodyPr/>
          <a:lstStyle/>
          <a:p>
            <a:r>
              <a:rPr lang="fr-CA" dirty="0"/>
              <a:t>Modèles de fonctions D’aide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487680" y="1837765"/>
            <a:ext cx="10394707" cy="331118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r-CA" sz="8600" cap="none" dirty="0">
                <a:latin typeface="Arial" panose="020B0604020202020204" pitchFamily="34" charset="0"/>
                <a:cs typeface="Arial" panose="020B0604020202020204" pitchFamily="34" charset="0"/>
              </a:rPr>
              <a:t>Les fonctions d’aide associées à la voix</a:t>
            </a:r>
          </a:p>
          <a:p>
            <a:pPr marL="0" indent="0">
              <a:buNone/>
            </a:pPr>
            <a:r>
              <a:rPr lang="fr-CA" sz="8600" b="1" cap="none" dirty="0">
                <a:latin typeface="Arial" panose="020B0604020202020204" pitchFamily="34" charset="0"/>
                <a:cs typeface="Arial" panose="020B0604020202020204" pitchFamily="34" charset="0"/>
              </a:rPr>
              <a:t>1. La synthèse vocale</a:t>
            </a:r>
          </a:p>
          <a:p>
            <a:pPr marL="0" indent="0">
              <a:buNone/>
            </a:pPr>
            <a:endParaRPr lang="fr-CA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sz="9600" cap="none" dirty="0">
                <a:latin typeface="Arial" panose="020B0604020202020204" pitchFamily="34" charset="0"/>
                <a:cs typeface="Arial" panose="020B0604020202020204" pitchFamily="34" charset="0"/>
              </a:rPr>
              <a:t>La synthèse vocale est une voix entièrement « </a:t>
            </a:r>
            <a:r>
              <a:rPr lang="fr-CA" sz="9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synthétique</a:t>
            </a:r>
            <a:r>
              <a:rPr lang="fr-CA" sz="9600" cap="none" dirty="0">
                <a:latin typeface="Arial" panose="020B0604020202020204" pitchFamily="34" charset="0"/>
                <a:cs typeface="Arial" panose="020B0604020202020204" pitchFamily="34" charset="0"/>
              </a:rPr>
              <a:t> » comme le dit son nom. Fauteux, Chouinard et </a:t>
            </a:r>
            <a:r>
              <a:rPr lang="fr-CA" sz="9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Stanké</a:t>
            </a:r>
            <a:r>
              <a:rPr lang="fr-CA" sz="9600" cap="none" dirty="0">
                <a:latin typeface="Arial" panose="020B0604020202020204" pitchFamily="34" charset="0"/>
                <a:cs typeface="Arial" panose="020B0604020202020204" pitchFamily="34" charset="0"/>
              </a:rPr>
              <a:t> (2009)  définissent cette fonction d’aide ainsi : « La synthèse vocale est l’ensemble des dispositifs, matériels ou algorithmes, pour générer automatiquement de la parole artificielle. Elle consiste en la lecture par une voix synthétique d’un texte numérique. » </a:t>
            </a:r>
          </a:p>
          <a:p>
            <a:pPr marL="0" indent="0">
              <a:buNone/>
            </a:pPr>
            <a:r>
              <a:rPr lang="fr-CA" dirty="0"/>
              <a:t/>
            </a:r>
            <a:br>
              <a:rPr lang="fr-CA" dirty="0"/>
            </a:br>
            <a:endParaRPr lang="fr-CA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pied de page 5">
            <a:extLst>
              <a:ext uri="{FF2B5EF4-FFF2-40B4-BE49-F238E27FC236}">
                <a16:creationId xmlns:a16="http://schemas.microsoft.com/office/drawing/2014/main" id="{F2AE9335-0449-4F25-A5AF-A7E781DB4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6062" y="6026226"/>
            <a:ext cx="10859876" cy="198304"/>
          </a:xfrm>
        </p:spPr>
        <p:txBody>
          <a:bodyPr/>
          <a:lstStyle/>
          <a:p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43</a:t>
            </a:r>
            <a:r>
              <a:rPr lang="en-US" sz="2400" cap="none" baseline="30000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2400" cap="none" dirty="0" err="1">
                <a:solidFill>
                  <a:schemeClr val="bg1"/>
                </a:solidFill>
                <a:latin typeface="Arial" panose="020B0604020202020204" pitchFamily="34" charset="0"/>
              </a:rPr>
              <a:t>Congrès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international de </a:t>
            </a:r>
            <a:r>
              <a:rPr lang="en-US" sz="2400" cap="none" dirty="0" err="1">
                <a:solidFill>
                  <a:schemeClr val="bg1"/>
                </a:solidFill>
                <a:latin typeface="Arial" panose="020B0604020202020204" pitchFamily="34" charset="0"/>
              </a:rPr>
              <a:t>l’Institut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TA                                          2018-03-22 </a:t>
            </a:r>
          </a:p>
        </p:txBody>
      </p:sp>
    </p:spTree>
    <p:extLst>
      <p:ext uri="{BB962C8B-B14F-4D97-AF65-F5344CB8AC3E}">
        <p14:creationId xmlns:p14="http://schemas.microsoft.com/office/powerpoint/2010/main" val="1754036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9622" y="259627"/>
            <a:ext cx="10396882" cy="1151965"/>
          </a:xfrm>
        </p:spPr>
        <p:txBody>
          <a:bodyPr>
            <a:normAutofit/>
          </a:bodyPr>
          <a:lstStyle/>
          <a:p>
            <a:r>
              <a:rPr lang="fr-CA" sz="3200" dirty="0"/>
              <a:t>Modèles de fonctions D’aide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586741" y="1171258"/>
            <a:ext cx="11018518" cy="45154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CA" sz="2900" cap="none" dirty="0">
                <a:latin typeface="Arial" panose="020B0604020202020204" pitchFamily="34" charset="0"/>
                <a:cs typeface="Arial" panose="020B0604020202020204" pitchFamily="34" charset="0"/>
              </a:rPr>
              <a:t>Autrement dit : </a:t>
            </a:r>
          </a:p>
          <a:p>
            <a:pPr marL="0" indent="0">
              <a:buNone/>
            </a:pPr>
            <a:r>
              <a:rPr lang="fr-CA" sz="3100" b="1" cap="none" dirty="0">
                <a:latin typeface="Arial" panose="020B0604020202020204" pitchFamily="34" charset="0"/>
                <a:cs typeface="Arial" panose="020B0604020202020204" pitchFamily="34" charset="0"/>
              </a:rPr>
              <a:t>La synthèse vocale </a:t>
            </a:r>
          </a:p>
          <a:p>
            <a:pPr marL="0" indent="0">
              <a:buNone/>
            </a:pPr>
            <a:r>
              <a:rPr lang="fr-CA" sz="2600" cap="none" dirty="0">
                <a:latin typeface="Arial" panose="020B0604020202020204" pitchFamily="34" charset="0"/>
                <a:cs typeface="Arial" panose="020B0604020202020204" pitchFamily="34" charset="0"/>
              </a:rPr>
              <a:t>Le logiciel lit le texte tel qu’il est écrit, et ce, selon des règles précises de prononciation de la langue utilisée. </a:t>
            </a:r>
          </a:p>
          <a:p>
            <a:pPr marL="0" indent="0">
              <a:buNone/>
            </a:pPr>
            <a:r>
              <a:rPr lang="fr-CA" sz="2600" cap="none" dirty="0">
                <a:latin typeface="Arial" panose="020B0604020202020204" pitchFamily="34" charset="0"/>
                <a:cs typeface="Arial" panose="020B0604020202020204" pitchFamily="34" charset="0"/>
              </a:rPr>
              <a:t>Chaque compagnie développe ses propres voix auxquelles elle associe des </a:t>
            </a:r>
            <a:r>
              <a:rPr lang="fr-CA" sz="2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noms (Louise</a:t>
            </a:r>
            <a:r>
              <a:rPr lang="fr-CA" sz="2600" cap="none" dirty="0">
                <a:latin typeface="Arial" panose="020B0604020202020204" pitchFamily="34" charset="0"/>
                <a:cs typeface="Arial" panose="020B0604020202020204" pitchFamily="34" charset="0"/>
              </a:rPr>
              <a:t>, Bruno, Claire, ou encore Élise ou Valentin pour des voix </a:t>
            </a:r>
            <a:r>
              <a:rPr lang="fr-CA" sz="2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d’enfants).</a:t>
            </a:r>
            <a:endParaRPr lang="fr-CA" sz="26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sz="2600" b="1" cap="none" dirty="0">
                <a:latin typeface="Arial" panose="020B0604020202020204" pitchFamily="34" charset="0"/>
                <a:cs typeface="Arial" panose="020B0604020202020204" pitchFamily="34" charset="0"/>
              </a:rPr>
              <a:t>J’écris (ou j’utilise un texte déjà écrit) et le logiciel lit.  - </a:t>
            </a:r>
            <a:r>
              <a:rPr lang="fr-CA" dirty="0"/>
              <a:t/>
            </a:r>
            <a:br>
              <a:rPr lang="fr-CA" dirty="0"/>
            </a:br>
            <a:endParaRPr lang="fr-CA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66F12F5-015A-48B9-9BE3-A0FB4141F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6062" y="6036058"/>
            <a:ext cx="10859876" cy="198304"/>
          </a:xfrm>
        </p:spPr>
        <p:txBody>
          <a:bodyPr/>
          <a:lstStyle/>
          <a:p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43</a:t>
            </a:r>
            <a:r>
              <a:rPr lang="en-US" sz="2400" cap="none" baseline="30000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2400" cap="none" dirty="0" err="1">
                <a:solidFill>
                  <a:schemeClr val="bg1"/>
                </a:solidFill>
                <a:latin typeface="Arial" panose="020B0604020202020204" pitchFamily="34" charset="0"/>
              </a:rPr>
              <a:t>Congrès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international de </a:t>
            </a:r>
            <a:r>
              <a:rPr lang="en-US" sz="2400" cap="none" dirty="0" err="1">
                <a:solidFill>
                  <a:schemeClr val="bg1"/>
                </a:solidFill>
                <a:latin typeface="Arial" panose="020B0604020202020204" pitchFamily="34" charset="0"/>
              </a:rPr>
              <a:t>l’Institut</a:t>
            </a:r>
            <a:r>
              <a:rPr lang="en-US" sz="2400" cap="none" dirty="0">
                <a:solidFill>
                  <a:schemeClr val="bg1"/>
                </a:solidFill>
                <a:latin typeface="Arial" panose="020B0604020202020204" pitchFamily="34" charset="0"/>
              </a:rPr>
              <a:t> TA                                          2018-03-22 </a:t>
            </a:r>
          </a:p>
        </p:txBody>
      </p:sp>
    </p:spTree>
    <p:extLst>
      <p:ext uri="{BB962C8B-B14F-4D97-AF65-F5344CB8AC3E}">
        <p14:creationId xmlns:p14="http://schemas.microsoft.com/office/powerpoint/2010/main" val="32750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 événem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TM04033927[[fn=Grand événement]]</Template>
  <TotalTime>1243</TotalTime>
  <Words>2438</Words>
  <Application>Microsoft Office PowerPoint</Application>
  <PresentationFormat>Grand écran</PresentationFormat>
  <Paragraphs>303</Paragraphs>
  <Slides>54</Slides>
  <Notes>20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54</vt:i4>
      </vt:variant>
    </vt:vector>
  </HeadingPairs>
  <TitlesOfParts>
    <vt:vector size="58" baseType="lpstr">
      <vt:lpstr>Arial</vt:lpstr>
      <vt:lpstr>Calibri</vt:lpstr>
      <vt:lpstr>Impact</vt:lpstr>
      <vt:lpstr>Grand événement</vt:lpstr>
      <vt:lpstr>Le livre audio adapté</vt:lpstr>
      <vt:lpstr>Conférencières</vt:lpstr>
      <vt:lpstr>Plan</vt:lpstr>
      <vt:lpstr>L’accomodement : obligatoire ou volontaire ?                 1 </vt:lpstr>
      <vt:lpstr>L’accomodement : obligatoire ou volontaire ?                    2 </vt:lpstr>
      <vt:lpstr>L’accomodement : obligatoire ou volontaire ?               3</vt:lpstr>
      <vt:lpstr>L’accomodement : obligatoire ou volontaire ?               4</vt:lpstr>
      <vt:lpstr>Modèles de fonctions D’aide </vt:lpstr>
      <vt:lpstr>Modèles de fonctions D’aide</vt:lpstr>
      <vt:lpstr>Modèles de fonctions D’aide </vt:lpstr>
      <vt:lpstr>Modèles de fonctions D’aide </vt:lpstr>
      <vt:lpstr>Numérique</vt:lpstr>
      <vt:lpstr>Glossaire du livre numérique</vt:lpstr>
      <vt:lpstr>Présentation PowerPoint</vt:lpstr>
      <vt:lpstr>Définition du livre numérique</vt:lpstr>
      <vt:lpstr>Présentation PowerPoint</vt:lpstr>
      <vt:lpstr>Définition du livre audio</vt:lpstr>
      <vt:lpstr>Le livre audio</vt:lpstr>
      <vt:lpstr>À Qui s’adresse le livre audio?</vt:lpstr>
      <vt:lpstr>Définition du livre audio adapté </vt:lpstr>
      <vt:lpstr>À Qui s’adresse le livre audio adapté?</vt:lpstr>
      <vt:lpstr>Déficience perceptuelle</vt:lpstr>
      <vt:lpstr>À Qui s’adresse le livre audio adapté en regard des enfants d’âge scolaire?</vt:lpstr>
      <vt:lpstr>POUR RÉSUMER</vt:lpstr>
      <vt:lpstr>Le livre audio adapté, ce grand méconnu</vt:lpstr>
      <vt:lpstr>Retombées pour l’élève</vt:lpstr>
      <vt:lpstr>Autrement, si le jeune n’a pas accès à la lecture </vt:lpstr>
      <vt:lpstr>Bref, Le livre audio, une nouvelle dimension au plaisir de lire </vt:lpstr>
      <vt:lpstr>Mission de Vues et Voix (Ex- Magnéthothèque)</vt:lpstr>
      <vt:lpstr>Témoignage</vt:lpstr>
      <vt:lpstr>Chemin d’accès pour un élève/Parent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</vt:lpstr>
      <vt:lpstr>Présentation PowerPoint</vt:lpstr>
      <vt:lpstr>Vues et voix page d’accueil</vt:lpstr>
      <vt:lpstr>nouveautés  Vues et  Voix</vt:lpstr>
      <vt:lpstr>Mon dossier SQLA </vt:lpstr>
      <vt:lpstr>Chemin d’accès pour les enseignants</vt:lpstr>
      <vt:lpstr>Programme d’accès aux enseignants</vt:lpstr>
      <vt:lpstr>Formulaire d’inscription au CAÉB </vt:lpstr>
      <vt:lpstr>Présentation PowerPoint</vt:lpstr>
      <vt:lpstr>Présentation PowerPoint</vt:lpstr>
      <vt:lpstr>Présentation PowerPoint</vt:lpstr>
      <vt:lpstr>Boîte à outils</vt:lpstr>
      <vt:lpstr>Programme de lecture Lulu</vt:lpstr>
      <vt:lpstr>Présentation PowerPoint</vt:lpstr>
      <vt:lpstr>Références </vt:lpstr>
      <vt:lpstr>Période de questions</vt:lpstr>
      <vt:lpstr>Merci de votre participation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livre audio</dc:title>
  <dc:creator>AQETA-Madeleine Fauteux, ressource TA</dc:creator>
  <cp:lastModifiedBy>Lucie Robidas</cp:lastModifiedBy>
  <cp:revision>137</cp:revision>
  <cp:lastPrinted>2018-03-19T16:18:38Z</cp:lastPrinted>
  <dcterms:created xsi:type="dcterms:W3CDTF">2018-03-14T12:51:51Z</dcterms:created>
  <dcterms:modified xsi:type="dcterms:W3CDTF">2018-04-06T13:57:06Z</dcterms:modified>
</cp:coreProperties>
</file>